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8229600" cx="14630400"/>
  <p:notesSz cx="8229600" cy="14630400"/>
  <p:embeddedFontLst>
    <p:embeddedFont>
      <p:font typeface="Roboto"/>
      <p:regular r:id="rId25"/>
      <p:bold r:id="rId26"/>
      <p:italic r:id="rId27"/>
      <p:boldItalic r:id="rId28"/>
    </p:embeddedFont>
    <p:embeddedFont>
      <p:font typeface="Instrument Sans"/>
      <p:regular r:id="rId29"/>
      <p:bold r:id="rId30"/>
      <p:italic r:id="rId31"/>
      <p:boldItalic r:id="rId32"/>
    </p:embeddedFont>
    <p:embeddedFont>
      <p:font typeface="Hubot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InstrumentSans-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InstrumentSans-italic.fntdata"/><Relationship Id="rId30" Type="http://schemas.openxmlformats.org/officeDocument/2006/relationships/font" Target="fonts/InstrumentSans-bold.fntdata"/><Relationship Id="rId11" Type="http://schemas.openxmlformats.org/officeDocument/2006/relationships/slide" Target="slides/slide7.xml"/><Relationship Id="rId33" Type="http://schemas.openxmlformats.org/officeDocument/2006/relationships/font" Target="fonts/HubotSans-regular.fntdata"/><Relationship Id="rId10" Type="http://schemas.openxmlformats.org/officeDocument/2006/relationships/slide" Target="slides/slide6.xml"/><Relationship Id="rId32" Type="http://schemas.openxmlformats.org/officeDocument/2006/relationships/font" Target="fonts/InstrumentSans-boldItalic.fntdata"/><Relationship Id="rId13" Type="http://schemas.openxmlformats.org/officeDocument/2006/relationships/slide" Target="slides/slide9.xml"/><Relationship Id="rId35" Type="http://schemas.openxmlformats.org/officeDocument/2006/relationships/font" Target="fonts/HubotSans-italic.fntdata"/><Relationship Id="rId12" Type="http://schemas.openxmlformats.org/officeDocument/2006/relationships/slide" Target="slides/slide8.xml"/><Relationship Id="rId34" Type="http://schemas.openxmlformats.org/officeDocument/2006/relationships/font" Target="fonts/HubotSans-bold.fntdata"/><Relationship Id="rId15" Type="http://schemas.openxmlformats.org/officeDocument/2006/relationships/slide" Target="slides/slide11.xml"/><Relationship Id="rId14" Type="http://schemas.openxmlformats.org/officeDocument/2006/relationships/slide" Target="slides/slide10.xml"/><Relationship Id="rId36" Type="http://schemas.openxmlformats.org/officeDocument/2006/relationships/font" Target="fonts/Hubot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8" name="Google Shape;34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9" name="Google Shape;349;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6" name="Google Shape;40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2" name="Google Shape;462;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bg>
      <p:bgPr>
        <a:solidFill>
          <a:srgbClr val="000000"/>
        </a:solidFill>
      </p:bgPr>
    </p:bg>
    <p:spTree>
      <p:nvGrpSpPr>
        <p:cNvPr id="11" name="Shape 11"/>
        <p:cNvGrpSpPr/>
        <p:nvPr/>
      </p:nvGrpSpPr>
      <p:grpSpPr>
        <a:xfrm>
          <a:off x="0" y="0"/>
          <a:ext cx="0" cy="0"/>
          <a:chOff x="0" y="0"/>
          <a:chExt cx="0" cy="0"/>
        </a:xfrm>
      </p:grpSpPr>
      <p:sp>
        <p:nvSpPr>
          <p:cNvPr id="12" name="Google Shape;12;p2"/>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bg>
      <p:bgPr>
        <a:solidFill>
          <a:srgbClr val="000000"/>
        </a:solidFill>
      </p:bgPr>
    </p:bg>
    <p:spTree>
      <p:nvGrpSpPr>
        <p:cNvPr id="47" name="Shape 47"/>
        <p:cNvGrpSpPr/>
        <p:nvPr/>
      </p:nvGrpSpPr>
      <p:grpSpPr>
        <a:xfrm>
          <a:off x="0" y="0"/>
          <a:ext cx="0" cy="0"/>
          <a:chOff x="0" y="0"/>
          <a:chExt cx="0" cy="0"/>
        </a:xfrm>
      </p:grpSpPr>
      <p:sp>
        <p:nvSpPr>
          <p:cNvPr id="48" name="Google Shape;48;p11"/>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1 master">
  <p:cSld name="Slide 11 master">
    <p:bg>
      <p:bgPr>
        <a:solidFill>
          <a:srgbClr val="000000"/>
        </a:solidFill>
      </p:bgPr>
    </p:bg>
    <p:spTree>
      <p:nvGrpSpPr>
        <p:cNvPr id="51" name="Shape 51"/>
        <p:cNvGrpSpPr/>
        <p:nvPr/>
      </p:nvGrpSpPr>
      <p:grpSpPr>
        <a:xfrm>
          <a:off x="0" y="0"/>
          <a:ext cx="0" cy="0"/>
          <a:chOff x="0" y="0"/>
          <a:chExt cx="0" cy="0"/>
        </a:xfrm>
      </p:grpSpPr>
      <p:sp>
        <p:nvSpPr>
          <p:cNvPr id="52" name="Google Shape;52;p12"/>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2"/>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2 master">
  <p:cSld name="Slide 12 master">
    <p:bg>
      <p:bgPr>
        <a:solidFill>
          <a:srgbClr val="000000"/>
        </a:solidFill>
      </p:bgPr>
    </p:bg>
    <p:spTree>
      <p:nvGrpSpPr>
        <p:cNvPr id="55" name="Shape 55"/>
        <p:cNvGrpSpPr/>
        <p:nvPr/>
      </p:nvGrpSpPr>
      <p:grpSpPr>
        <a:xfrm>
          <a:off x="0" y="0"/>
          <a:ext cx="0" cy="0"/>
          <a:chOff x="0" y="0"/>
          <a:chExt cx="0" cy="0"/>
        </a:xfrm>
      </p:grpSpPr>
      <p:sp>
        <p:nvSpPr>
          <p:cNvPr id="56" name="Google Shape;56;p13"/>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3 master">
  <p:cSld name="Slide 13 master">
    <p:bg>
      <p:bgPr>
        <a:solidFill>
          <a:srgbClr val="000000"/>
        </a:solidFill>
      </p:bgPr>
    </p:bg>
    <p:spTree>
      <p:nvGrpSpPr>
        <p:cNvPr id="59" name="Shape 59"/>
        <p:cNvGrpSpPr/>
        <p:nvPr/>
      </p:nvGrpSpPr>
      <p:grpSpPr>
        <a:xfrm>
          <a:off x="0" y="0"/>
          <a:ext cx="0" cy="0"/>
          <a:chOff x="0" y="0"/>
          <a:chExt cx="0" cy="0"/>
        </a:xfrm>
      </p:grpSpPr>
      <p:sp>
        <p:nvSpPr>
          <p:cNvPr id="60" name="Google Shape;60;p14"/>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4 master">
  <p:cSld name="Slide 14 master">
    <p:bg>
      <p:bgPr>
        <a:solidFill>
          <a:srgbClr val="000000"/>
        </a:solidFill>
      </p:bgPr>
    </p:bg>
    <p:spTree>
      <p:nvGrpSpPr>
        <p:cNvPr id="63" name="Shape 63"/>
        <p:cNvGrpSpPr/>
        <p:nvPr/>
      </p:nvGrpSpPr>
      <p:grpSpPr>
        <a:xfrm>
          <a:off x="0" y="0"/>
          <a:ext cx="0" cy="0"/>
          <a:chOff x="0" y="0"/>
          <a:chExt cx="0" cy="0"/>
        </a:xfrm>
      </p:grpSpPr>
      <p:sp>
        <p:nvSpPr>
          <p:cNvPr id="64" name="Google Shape;64;p15"/>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5 master">
  <p:cSld name="Slide 15 master">
    <p:bg>
      <p:bgPr>
        <a:solidFill>
          <a:srgbClr val="000000"/>
        </a:solidFill>
      </p:bgPr>
    </p:bg>
    <p:spTree>
      <p:nvGrpSpPr>
        <p:cNvPr id="67" name="Shape 67"/>
        <p:cNvGrpSpPr/>
        <p:nvPr/>
      </p:nvGrpSpPr>
      <p:grpSpPr>
        <a:xfrm>
          <a:off x="0" y="0"/>
          <a:ext cx="0" cy="0"/>
          <a:chOff x="0" y="0"/>
          <a:chExt cx="0" cy="0"/>
        </a:xfrm>
      </p:grpSpPr>
      <p:sp>
        <p:nvSpPr>
          <p:cNvPr id="68" name="Google Shape;68;p16"/>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6"/>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6 master">
  <p:cSld name="Slide 16 master">
    <p:bg>
      <p:bgPr>
        <a:solidFill>
          <a:srgbClr val="000000"/>
        </a:solidFill>
      </p:bgPr>
    </p:bg>
    <p:spTree>
      <p:nvGrpSpPr>
        <p:cNvPr id="71" name="Shape 71"/>
        <p:cNvGrpSpPr/>
        <p:nvPr/>
      </p:nvGrpSpPr>
      <p:grpSpPr>
        <a:xfrm>
          <a:off x="0" y="0"/>
          <a:ext cx="0" cy="0"/>
          <a:chOff x="0" y="0"/>
          <a:chExt cx="0" cy="0"/>
        </a:xfrm>
      </p:grpSpPr>
      <p:sp>
        <p:nvSpPr>
          <p:cNvPr id="72" name="Google Shape;72;p17"/>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7"/>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7 master">
  <p:cSld name="Slide 17 master">
    <p:bg>
      <p:bgPr>
        <a:solidFill>
          <a:srgbClr val="000000"/>
        </a:solidFill>
      </p:bgPr>
    </p:bg>
    <p:spTree>
      <p:nvGrpSpPr>
        <p:cNvPr id="75" name="Shape 75"/>
        <p:cNvGrpSpPr/>
        <p:nvPr/>
      </p:nvGrpSpPr>
      <p:grpSpPr>
        <a:xfrm>
          <a:off x="0" y="0"/>
          <a:ext cx="0" cy="0"/>
          <a:chOff x="0" y="0"/>
          <a:chExt cx="0" cy="0"/>
        </a:xfrm>
      </p:grpSpPr>
      <p:sp>
        <p:nvSpPr>
          <p:cNvPr id="76" name="Google Shape;76;p18"/>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8"/>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8 master">
  <p:cSld name="Slide 18 master">
    <p:bg>
      <p:bgPr>
        <a:solidFill>
          <a:srgbClr val="000000"/>
        </a:solidFill>
      </p:bgPr>
    </p:bg>
    <p:spTree>
      <p:nvGrpSpPr>
        <p:cNvPr id="79" name="Shape 79"/>
        <p:cNvGrpSpPr/>
        <p:nvPr/>
      </p:nvGrpSpPr>
      <p:grpSpPr>
        <a:xfrm>
          <a:off x="0" y="0"/>
          <a:ext cx="0" cy="0"/>
          <a:chOff x="0" y="0"/>
          <a:chExt cx="0" cy="0"/>
        </a:xfrm>
      </p:grpSpPr>
      <p:sp>
        <p:nvSpPr>
          <p:cNvPr id="80" name="Google Shape;80;p19"/>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9 master">
  <p:cSld name="Slide 19 master">
    <p:bg>
      <p:bgPr>
        <a:solidFill>
          <a:srgbClr val="000000"/>
        </a:solidFill>
      </p:bgPr>
    </p:bg>
    <p:spTree>
      <p:nvGrpSpPr>
        <p:cNvPr id="83" name="Shape 83"/>
        <p:cNvGrpSpPr/>
        <p:nvPr/>
      </p:nvGrpSpPr>
      <p:grpSpPr>
        <a:xfrm>
          <a:off x="0" y="0"/>
          <a:ext cx="0" cy="0"/>
          <a:chOff x="0" y="0"/>
          <a:chExt cx="0" cy="0"/>
        </a:xfrm>
      </p:grpSpPr>
      <p:sp>
        <p:nvSpPr>
          <p:cNvPr id="84" name="Google Shape;84;p20"/>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0"/>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bg>
      <p:bgPr>
        <a:solidFill>
          <a:srgbClr val="000000"/>
        </a:solidFill>
      </p:bgPr>
    </p:bg>
    <p:spTree>
      <p:nvGrpSpPr>
        <p:cNvPr id="15" name="Shape 15"/>
        <p:cNvGrpSpPr/>
        <p:nvPr/>
      </p:nvGrpSpPr>
      <p:grpSpPr>
        <a:xfrm>
          <a:off x="0" y="0"/>
          <a:ext cx="0" cy="0"/>
          <a:chOff x="0" y="0"/>
          <a:chExt cx="0" cy="0"/>
        </a:xfrm>
      </p:grpSpPr>
      <p:sp>
        <p:nvSpPr>
          <p:cNvPr id="16" name="Google Shape;16;p3"/>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0 master">
  <p:cSld name="Slide 20 master">
    <p:bg>
      <p:bgPr>
        <a:solidFill>
          <a:srgbClr val="000000"/>
        </a:solidFill>
      </p:bgPr>
    </p:bg>
    <p:spTree>
      <p:nvGrpSpPr>
        <p:cNvPr id="87" name="Shape 87"/>
        <p:cNvGrpSpPr/>
        <p:nvPr/>
      </p:nvGrpSpPr>
      <p:grpSpPr>
        <a:xfrm>
          <a:off x="0" y="0"/>
          <a:ext cx="0" cy="0"/>
          <a:chOff x="0" y="0"/>
          <a:chExt cx="0" cy="0"/>
        </a:xfrm>
      </p:grpSpPr>
      <p:sp>
        <p:nvSpPr>
          <p:cNvPr id="88" name="Google Shape;88;p21"/>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1"/>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1"/>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1 master">
  <p:cSld name="Slide 21 master">
    <p:bg>
      <p:bgPr>
        <a:solidFill>
          <a:srgbClr val="000000"/>
        </a:solidFill>
      </p:bgPr>
    </p:bg>
    <p:spTree>
      <p:nvGrpSpPr>
        <p:cNvPr id="91" name="Shape 91"/>
        <p:cNvGrpSpPr/>
        <p:nvPr/>
      </p:nvGrpSpPr>
      <p:grpSpPr>
        <a:xfrm>
          <a:off x="0" y="0"/>
          <a:ext cx="0" cy="0"/>
          <a:chOff x="0" y="0"/>
          <a:chExt cx="0" cy="0"/>
        </a:xfrm>
      </p:grpSpPr>
      <p:sp>
        <p:nvSpPr>
          <p:cNvPr id="92" name="Google Shape;92;p22"/>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2"/>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2"/>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2 master">
  <p:cSld name="Slide 22 master">
    <p:bg>
      <p:bgPr>
        <a:solidFill>
          <a:srgbClr val="000000"/>
        </a:solidFill>
      </p:bgPr>
    </p:bg>
    <p:spTree>
      <p:nvGrpSpPr>
        <p:cNvPr id="95" name="Shape 95"/>
        <p:cNvGrpSpPr/>
        <p:nvPr/>
      </p:nvGrpSpPr>
      <p:grpSpPr>
        <a:xfrm>
          <a:off x="0" y="0"/>
          <a:ext cx="0" cy="0"/>
          <a:chOff x="0" y="0"/>
          <a:chExt cx="0" cy="0"/>
        </a:xfrm>
      </p:grpSpPr>
      <p:sp>
        <p:nvSpPr>
          <p:cNvPr id="96" name="Google Shape;96;p23"/>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3"/>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3"/>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3 master">
  <p:cSld name="Slide 23 master">
    <p:bg>
      <p:bgPr>
        <a:solidFill>
          <a:srgbClr val="000000"/>
        </a:solidFill>
      </p:bgPr>
    </p:bg>
    <p:spTree>
      <p:nvGrpSpPr>
        <p:cNvPr id="99" name="Shape 99"/>
        <p:cNvGrpSpPr/>
        <p:nvPr/>
      </p:nvGrpSpPr>
      <p:grpSpPr>
        <a:xfrm>
          <a:off x="0" y="0"/>
          <a:ext cx="0" cy="0"/>
          <a:chOff x="0" y="0"/>
          <a:chExt cx="0" cy="0"/>
        </a:xfrm>
      </p:grpSpPr>
      <p:sp>
        <p:nvSpPr>
          <p:cNvPr id="100" name="Google Shape;100;p24"/>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4"/>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103" name="Shape 103"/>
        <p:cNvGrpSpPr/>
        <p:nvPr/>
      </p:nvGrpSpPr>
      <p:grpSpPr>
        <a:xfrm>
          <a:off x="0" y="0"/>
          <a:ext cx="0" cy="0"/>
          <a:chOff x="0" y="0"/>
          <a:chExt cx="0" cy="0"/>
        </a:xfrm>
      </p:grpSpPr>
      <p:sp>
        <p:nvSpPr>
          <p:cNvPr id="104" name="Google Shape;104;p25"/>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bg>
      <p:bgPr>
        <a:solidFill>
          <a:srgbClr val="000000"/>
        </a:solidFill>
      </p:bgPr>
    </p:bg>
    <p:spTree>
      <p:nvGrpSpPr>
        <p:cNvPr id="19" name="Shape 19"/>
        <p:cNvGrpSpPr/>
        <p:nvPr/>
      </p:nvGrpSpPr>
      <p:grpSpPr>
        <a:xfrm>
          <a:off x="0" y="0"/>
          <a:ext cx="0" cy="0"/>
          <a:chOff x="0" y="0"/>
          <a:chExt cx="0" cy="0"/>
        </a:xfrm>
      </p:grpSpPr>
      <p:sp>
        <p:nvSpPr>
          <p:cNvPr id="20" name="Google Shape;20;p4"/>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bg>
      <p:bgPr>
        <a:solidFill>
          <a:srgbClr val="000000"/>
        </a:solidFill>
      </p:bgPr>
    </p:bg>
    <p:spTree>
      <p:nvGrpSpPr>
        <p:cNvPr id="23" name="Shape 23"/>
        <p:cNvGrpSpPr/>
        <p:nvPr/>
      </p:nvGrpSpPr>
      <p:grpSpPr>
        <a:xfrm>
          <a:off x="0" y="0"/>
          <a:ext cx="0" cy="0"/>
          <a:chOff x="0" y="0"/>
          <a:chExt cx="0" cy="0"/>
        </a:xfrm>
      </p:grpSpPr>
      <p:sp>
        <p:nvSpPr>
          <p:cNvPr id="24" name="Google Shape;24;p5"/>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bg>
      <p:bgPr>
        <a:solidFill>
          <a:srgbClr val="000000"/>
        </a:solidFill>
      </p:bgPr>
    </p:bg>
    <p:spTree>
      <p:nvGrpSpPr>
        <p:cNvPr id="27" name="Shape 27"/>
        <p:cNvGrpSpPr/>
        <p:nvPr/>
      </p:nvGrpSpPr>
      <p:grpSpPr>
        <a:xfrm>
          <a:off x="0" y="0"/>
          <a:ext cx="0" cy="0"/>
          <a:chOff x="0" y="0"/>
          <a:chExt cx="0" cy="0"/>
        </a:xfrm>
      </p:grpSpPr>
      <p:sp>
        <p:nvSpPr>
          <p:cNvPr id="28" name="Google Shape;28;p6"/>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6"/>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6"/>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bg>
      <p:bgPr>
        <a:solidFill>
          <a:srgbClr val="000000"/>
        </a:solidFill>
      </p:bgPr>
    </p:bg>
    <p:spTree>
      <p:nvGrpSpPr>
        <p:cNvPr id="31" name="Shape 31"/>
        <p:cNvGrpSpPr/>
        <p:nvPr/>
      </p:nvGrpSpPr>
      <p:grpSpPr>
        <a:xfrm>
          <a:off x="0" y="0"/>
          <a:ext cx="0" cy="0"/>
          <a:chOff x="0" y="0"/>
          <a:chExt cx="0" cy="0"/>
        </a:xfrm>
      </p:grpSpPr>
      <p:sp>
        <p:nvSpPr>
          <p:cNvPr id="32" name="Google Shape;32;p7"/>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7"/>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7"/>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bg>
      <p:bgPr>
        <a:solidFill>
          <a:srgbClr val="000000"/>
        </a:solidFill>
      </p:bgPr>
    </p:bg>
    <p:spTree>
      <p:nvGrpSpPr>
        <p:cNvPr id="35" name="Shape 35"/>
        <p:cNvGrpSpPr/>
        <p:nvPr/>
      </p:nvGrpSpPr>
      <p:grpSpPr>
        <a:xfrm>
          <a:off x="0" y="0"/>
          <a:ext cx="0" cy="0"/>
          <a:chOff x="0" y="0"/>
          <a:chExt cx="0" cy="0"/>
        </a:xfrm>
      </p:grpSpPr>
      <p:sp>
        <p:nvSpPr>
          <p:cNvPr id="36" name="Google Shape;36;p8"/>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8"/>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8"/>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bg>
      <p:bgPr>
        <a:solidFill>
          <a:srgbClr val="000000"/>
        </a:solidFill>
      </p:bgPr>
    </p:bg>
    <p:spTree>
      <p:nvGrpSpPr>
        <p:cNvPr id="39" name="Shape 39"/>
        <p:cNvGrpSpPr/>
        <p:nvPr/>
      </p:nvGrpSpPr>
      <p:grpSpPr>
        <a:xfrm>
          <a:off x="0" y="0"/>
          <a:ext cx="0" cy="0"/>
          <a:chOff x="0" y="0"/>
          <a:chExt cx="0" cy="0"/>
        </a:xfrm>
      </p:grpSpPr>
      <p:sp>
        <p:nvSpPr>
          <p:cNvPr id="40" name="Google Shape;40;p9"/>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9"/>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9"/>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bg>
      <p:bgPr>
        <a:solidFill>
          <a:srgbClr val="000000"/>
        </a:solidFill>
      </p:bgPr>
    </p:bg>
    <p:spTree>
      <p:nvGrpSpPr>
        <p:cNvPr id="43" name="Shape 43"/>
        <p:cNvGrpSpPr/>
        <p:nvPr/>
      </p:nvGrpSpPr>
      <p:grpSpPr>
        <a:xfrm>
          <a:off x="0" y="0"/>
          <a:ext cx="0" cy="0"/>
          <a:chOff x="0" y="0"/>
          <a:chExt cx="0" cy="0"/>
        </a:xfrm>
      </p:grpSpPr>
      <p:sp>
        <p:nvSpPr>
          <p:cNvPr id="44" name="Google Shape;44;p10"/>
          <p:cNvSpPr/>
          <p:nvPr/>
        </p:nvSpPr>
        <p:spPr>
          <a:xfrm>
            <a:off x="0" y="0"/>
            <a:ext cx="14630400" cy="8229600"/>
          </a:xfrm>
          <a:prstGeom prst="rect">
            <a:avLst/>
          </a:prstGeom>
          <a:solidFill>
            <a:srgbClr val="DEE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10"/>
          <p:cNvSpPr/>
          <p:nvPr/>
        </p:nvSpPr>
        <p:spPr>
          <a:xfrm>
            <a:off x="0" y="0"/>
            <a:ext cx="14630400" cy="82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0"/>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
        <p:nvSpPr>
          <p:cNvPr id="10" name="Google Shape;10;p1"/>
          <p:cNvSpPr txBox="1"/>
          <p:nvPr>
            <p:ph idx="12" type="sldNum"/>
          </p:nvPr>
        </p:nvSpPr>
        <p:spPr>
          <a:xfrm>
            <a:off x="13690854" y="7599761"/>
            <a:ext cx="877800" cy="630000"/>
          </a:xfrm>
          <a:prstGeom prst="rect">
            <a:avLst/>
          </a:prstGeom>
          <a:noFill/>
          <a:ln>
            <a:noFill/>
          </a:ln>
        </p:spPr>
        <p:txBody>
          <a:bodyPr anchorCtr="0" anchor="t" bIns="134100" lIns="134100" spcFirstLastPara="1" rIns="134100" wrap="square" tIns="134100">
            <a:noAutofit/>
          </a:bodyPr>
          <a:lstStyle>
            <a:lvl1pPr lvl="0" algn="r">
              <a:buNone/>
              <a:defRPr sz="1900">
                <a:solidFill>
                  <a:schemeClr val="tx1"/>
                </a:solidFill>
              </a:defRPr>
            </a:lvl1pPr>
            <a:lvl2pPr lvl="1" algn="r">
              <a:buNone/>
              <a:defRPr sz="1900">
                <a:solidFill>
                  <a:schemeClr val="tx1"/>
                </a:solidFill>
              </a:defRPr>
            </a:lvl2pPr>
            <a:lvl3pPr lvl="2" algn="r">
              <a:buNone/>
              <a:defRPr sz="1900">
                <a:solidFill>
                  <a:schemeClr val="tx1"/>
                </a:solidFill>
              </a:defRPr>
            </a:lvl3pPr>
            <a:lvl4pPr lvl="3" algn="r">
              <a:buNone/>
              <a:defRPr sz="1900">
                <a:solidFill>
                  <a:schemeClr val="tx1"/>
                </a:solidFill>
              </a:defRPr>
            </a:lvl4pPr>
            <a:lvl5pPr lvl="4" algn="r">
              <a:buNone/>
              <a:defRPr sz="1900">
                <a:solidFill>
                  <a:schemeClr val="tx1"/>
                </a:solidFill>
              </a:defRPr>
            </a:lvl5pPr>
            <a:lvl6pPr lvl="5" algn="r">
              <a:buNone/>
              <a:defRPr sz="1900">
                <a:solidFill>
                  <a:schemeClr val="tx1"/>
                </a:solidFill>
              </a:defRPr>
            </a:lvl6pPr>
            <a:lvl7pPr lvl="6" algn="r">
              <a:buNone/>
              <a:defRPr sz="1900">
                <a:solidFill>
                  <a:schemeClr val="tx1"/>
                </a:solidFill>
              </a:defRPr>
            </a:lvl7pPr>
            <a:lvl8pPr lvl="7" algn="r">
              <a:buNone/>
              <a:defRPr sz="1900">
                <a:solidFill>
                  <a:schemeClr val="tx1"/>
                </a:solidFill>
              </a:defRPr>
            </a:lvl8pPr>
            <a:lvl9pPr lvl="8" algn="r">
              <a:buNone/>
              <a:defRPr sz="19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5.png"/><Relationship Id="rId5" Type="http://schemas.openxmlformats.org/officeDocument/2006/relationships/image" Target="../media/image10.png"/><Relationship Id="rId6"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9.png"/><Relationship Id="rId5" Type="http://schemas.openxmlformats.org/officeDocument/2006/relationships/image" Target="../media/image16.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hyperlink" Target="http://www.youtube.com/watch?v=b44wfhfnEWY" TargetMode="External"/><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32.png"/><Relationship Id="rId6" Type="http://schemas.openxmlformats.org/officeDocument/2006/relationships/image" Target="../media/image22.png"/><Relationship Id="rId7" Type="http://schemas.openxmlformats.org/officeDocument/2006/relationships/image" Target="../media/image18.png"/><Relationship Id="rId8"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descr="preencoded.png" id="110" name="Google Shape;110;p26"/>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111" name="Google Shape;111;p26"/>
          <p:cNvSpPr/>
          <p:nvPr/>
        </p:nvSpPr>
        <p:spPr>
          <a:xfrm>
            <a:off x="6280190" y="1826895"/>
            <a:ext cx="6566773"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91C53"/>
              </a:buClr>
              <a:buSzPts val="4450"/>
              <a:buFont typeface="Instrument Sans"/>
              <a:buNone/>
            </a:pPr>
            <a:r>
              <a:rPr b="0" i="0" lang="en-US" sz="4450" u="none" cap="none" strike="noStrike">
                <a:solidFill>
                  <a:srgbClr val="091C53"/>
                </a:solidFill>
                <a:latin typeface="Instrument Sans"/>
                <a:ea typeface="Instrument Sans"/>
                <a:cs typeface="Instrument Sans"/>
                <a:sym typeface="Instrument Sans"/>
              </a:rPr>
              <a:t>ATSD Ticket Automation</a:t>
            </a:r>
            <a:endParaRPr b="0" i="0" sz="4450" u="none" cap="none" strike="noStrike"/>
          </a:p>
        </p:txBody>
      </p:sp>
      <p:sp>
        <p:nvSpPr>
          <p:cNvPr id="112" name="Google Shape;112;p26"/>
          <p:cNvSpPr/>
          <p:nvPr/>
        </p:nvSpPr>
        <p:spPr>
          <a:xfrm>
            <a:off x="6280190" y="2875836"/>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CIS 4850 – Information Systems Project</a:t>
            </a:r>
            <a:endParaRPr b="0" i="0" sz="1750" u="none" cap="none" strike="noStrike"/>
          </a:p>
        </p:txBody>
      </p:sp>
      <p:sp>
        <p:nvSpPr>
          <p:cNvPr id="113" name="Google Shape;113;p26"/>
          <p:cNvSpPr/>
          <p:nvPr/>
        </p:nvSpPr>
        <p:spPr>
          <a:xfrm>
            <a:off x="6280190" y="372070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91C53"/>
              </a:buClr>
              <a:buSzPts val="2200"/>
              <a:buFont typeface="Instrument Sans"/>
              <a:buNone/>
            </a:pPr>
            <a:r>
              <a:rPr b="0" i="0" lang="en-US" sz="2200" u="none" cap="none" strike="noStrike">
                <a:solidFill>
                  <a:srgbClr val="091C53"/>
                </a:solidFill>
                <a:latin typeface="Instrument Sans"/>
                <a:ea typeface="Instrument Sans"/>
                <a:cs typeface="Instrument Sans"/>
                <a:sym typeface="Instrument Sans"/>
              </a:rPr>
              <a:t>Project Manager</a:t>
            </a:r>
            <a:endParaRPr b="0" i="0" sz="2200" u="none" cap="none" strike="noStrike"/>
          </a:p>
        </p:txBody>
      </p:sp>
      <p:sp>
        <p:nvSpPr>
          <p:cNvPr id="114" name="Google Shape;114;p26"/>
          <p:cNvSpPr/>
          <p:nvPr/>
        </p:nvSpPr>
        <p:spPr>
          <a:xfrm>
            <a:off x="6280190" y="4301847"/>
            <a:ext cx="35015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Patrick Masterson</a:t>
            </a:r>
            <a:endParaRPr b="0" i="0" sz="1750" u="none" cap="none" strike="noStrike"/>
          </a:p>
        </p:txBody>
      </p:sp>
      <p:sp>
        <p:nvSpPr>
          <p:cNvPr id="115" name="Google Shape;115;p26"/>
          <p:cNvSpPr/>
          <p:nvPr/>
        </p:nvSpPr>
        <p:spPr>
          <a:xfrm>
            <a:off x="6280190" y="48915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91C53"/>
              </a:buClr>
              <a:buSzPts val="2200"/>
              <a:buFont typeface="Instrument Sans"/>
              <a:buNone/>
            </a:pPr>
            <a:r>
              <a:rPr b="0" i="0" lang="en-US" sz="2200" u="none" cap="none" strike="noStrike">
                <a:solidFill>
                  <a:srgbClr val="091C53"/>
                </a:solidFill>
                <a:latin typeface="Instrument Sans"/>
                <a:ea typeface="Instrument Sans"/>
                <a:cs typeface="Instrument Sans"/>
                <a:sym typeface="Instrument Sans"/>
              </a:rPr>
              <a:t>Team Members</a:t>
            </a:r>
            <a:endParaRPr b="0" i="0" sz="2200" u="none" cap="none" strike="noStrike"/>
          </a:p>
        </p:txBody>
      </p:sp>
      <p:sp>
        <p:nvSpPr>
          <p:cNvPr id="116" name="Google Shape;116;p26"/>
          <p:cNvSpPr/>
          <p:nvPr/>
        </p:nvSpPr>
        <p:spPr>
          <a:xfrm>
            <a:off x="6280190" y="5472708"/>
            <a:ext cx="35015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Hank McAlister, Vedant Sheth, Matt Roehm</a:t>
            </a:r>
            <a:endParaRPr b="0" i="0" sz="1750" u="none" cap="none" strike="noStrike"/>
          </a:p>
        </p:txBody>
      </p:sp>
      <p:sp>
        <p:nvSpPr>
          <p:cNvPr id="117" name="Google Shape;117;p26"/>
          <p:cNvSpPr/>
          <p:nvPr/>
        </p:nvSpPr>
        <p:spPr>
          <a:xfrm>
            <a:off x="10342721" y="3720703"/>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91C53"/>
              </a:buClr>
              <a:buSzPts val="2200"/>
              <a:buFont typeface="Instrument Sans"/>
              <a:buNone/>
            </a:pPr>
            <a:r>
              <a:rPr b="0" i="0" lang="en-US" sz="2200" u="none" cap="none" strike="noStrike">
                <a:solidFill>
                  <a:srgbClr val="091C53"/>
                </a:solidFill>
                <a:latin typeface="Instrument Sans"/>
                <a:ea typeface="Instrument Sans"/>
                <a:cs typeface="Instrument Sans"/>
                <a:sym typeface="Instrument Sans"/>
              </a:rPr>
              <a:t>Advisor</a:t>
            </a:r>
            <a:endParaRPr b="0" i="0" sz="2200" u="none" cap="none" strike="noStrike"/>
          </a:p>
        </p:txBody>
      </p:sp>
      <p:sp>
        <p:nvSpPr>
          <p:cNvPr id="118" name="Google Shape;118;p26"/>
          <p:cNvSpPr/>
          <p:nvPr/>
        </p:nvSpPr>
        <p:spPr>
          <a:xfrm>
            <a:off x="10342721" y="4301847"/>
            <a:ext cx="350150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Dr. Jeff Kaleta</a:t>
            </a:r>
            <a:endParaRPr b="0" i="0" sz="1750" u="none" cap="none" strike="noStrike"/>
          </a:p>
        </p:txBody>
      </p:sp>
      <p:sp>
        <p:nvSpPr>
          <p:cNvPr id="119" name="Google Shape;119;p26"/>
          <p:cNvSpPr/>
          <p:nvPr/>
        </p:nvSpPr>
        <p:spPr>
          <a:xfrm>
            <a:off x="10342721" y="48915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91C53"/>
              </a:buClr>
              <a:buSzPts val="2200"/>
              <a:buFont typeface="Instrument Sans"/>
              <a:buNone/>
            </a:pPr>
            <a:r>
              <a:rPr b="0" i="0" lang="en-US" sz="2200" u="none" cap="none" strike="noStrike">
                <a:solidFill>
                  <a:srgbClr val="091C53"/>
                </a:solidFill>
                <a:latin typeface="Instrument Sans"/>
                <a:ea typeface="Instrument Sans"/>
                <a:cs typeface="Instrument Sans"/>
                <a:sym typeface="Instrument Sans"/>
              </a:rPr>
              <a:t>Sponsors</a:t>
            </a:r>
            <a:endParaRPr b="0" i="0" sz="2200" u="none" cap="none" strike="noStrike"/>
          </a:p>
        </p:txBody>
      </p:sp>
      <p:sp>
        <p:nvSpPr>
          <p:cNvPr id="120" name="Google Shape;120;p26"/>
          <p:cNvSpPr/>
          <p:nvPr/>
        </p:nvSpPr>
        <p:spPr>
          <a:xfrm>
            <a:off x="10342721" y="5472708"/>
            <a:ext cx="350150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Justin Cervero &amp; Choya Durham, ATSD</a:t>
            </a:r>
            <a:endParaRPr b="0" i="0" sz="1750" u="none" cap="none" strike="noStrike"/>
          </a:p>
        </p:txBody>
      </p:sp>
      <p:sp>
        <p:nvSpPr>
          <p:cNvPr id="121" name="Google Shape;121;p26"/>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p:nvPr/>
        </p:nvSpPr>
        <p:spPr>
          <a:xfrm>
            <a:off x="793790" y="708541"/>
            <a:ext cx="5823466"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91C53"/>
              </a:buClr>
              <a:buSzPts val="2900"/>
              <a:buFont typeface="Instrument Sans"/>
              <a:buNone/>
            </a:pPr>
            <a:r>
              <a:rPr b="0" i="0" lang="en-US" sz="2900" u="none" cap="none" strike="noStrike">
                <a:solidFill>
                  <a:srgbClr val="091C53"/>
                </a:solidFill>
                <a:latin typeface="Instrument Sans"/>
                <a:ea typeface="Instrument Sans"/>
                <a:cs typeface="Instrument Sans"/>
                <a:sym typeface="Instrument Sans"/>
              </a:rPr>
              <a:t>Business Problem: Why It Matters</a:t>
            </a:r>
            <a:endParaRPr b="0" i="0" sz="2900" u="none" cap="none" strike="noStrike"/>
          </a:p>
        </p:txBody>
      </p:sp>
      <p:pic>
        <p:nvPicPr>
          <p:cNvPr descr="preencoded.png" id="287" name="Google Shape;287;p35"/>
          <p:cNvPicPr preferRelativeResize="0"/>
          <p:nvPr/>
        </p:nvPicPr>
        <p:blipFill rotWithShape="1">
          <a:blip r:embed="rId3">
            <a:alphaModFix/>
          </a:blip>
          <a:srcRect b="0" l="0" r="0" t="0"/>
          <a:stretch/>
        </p:blipFill>
        <p:spPr>
          <a:xfrm>
            <a:off x="793790" y="1556266"/>
            <a:ext cx="2379583" cy="3569375"/>
          </a:xfrm>
          <a:prstGeom prst="rect">
            <a:avLst/>
          </a:prstGeom>
          <a:noFill/>
          <a:ln>
            <a:noFill/>
          </a:ln>
        </p:spPr>
      </p:pic>
      <p:sp>
        <p:nvSpPr>
          <p:cNvPr id="288" name="Google Shape;288;p35"/>
          <p:cNvSpPr/>
          <p:nvPr/>
        </p:nvSpPr>
        <p:spPr>
          <a:xfrm>
            <a:off x="4822031" y="1556266"/>
            <a:ext cx="331708" cy="331708"/>
          </a:xfrm>
          <a:prstGeom prst="roundRect">
            <a:avLst>
              <a:gd fmla="val 40003"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5"/>
          <p:cNvSpPr/>
          <p:nvPr/>
        </p:nvSpPr>
        <p:spPr>
          <a:xfrm>
            <a:off x="5301139" y="1606867"/>
            <a:ext cx="2382322"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Performance Measurement</a:t>
            </a:r>
            <a:endParaRPr b="0" i="0" sz="1450" u="none" cap="none" strike="noStrike"/>
          </a:p>
        </p:txBody>
      </p:sp>
      <p:sp>
        <p:nvSpPr>
          <p:cNvPr id="290" name="Google Shape;290;p35"/>
          <p:cNvSpPr/>
          <p:nvPr/>
        </p:nvSpPr>
        <p:spPr>
          <a:xfrm>
            <a:off x="5301139" y="1984653"/>
            <a:ext cx="8542973"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ATSD needs consistent data to measure performance and identify trends</a:t>
            </a:r>
            <a:endParaRPr b="0" i="0" sz="1150" u="none" cap="none" strike="noStrike"/>
          </a:p>
        </p:txBody>
      </p:sp>
      <p:sp>
        <p:nvSpPr>
          <p:cNvPr id="291" name="Google Shape;291;p35"/>
          <p:cNvSpPr/>
          <p:nvPr/>
        </p:nvSpPr>
        <p:spPr>
          <a:xfrm>
            <a:off x="4822031" y="2515195"/>
            <a:ext cx="331708" cy="331708"/>
          </a:xfrm>
          <a:prstGeom prst="roundRect">
            <a:avLst>
              <a:gd fmla="val 40003"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5301139" y="2565797"/>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Staffing Justification</a:t>
            </a:r>
            <a:endParaRPr b="0" i="0" sz="1450" u="none" cap="none" strike="noStrike"/>
          </a:p>
        </p:txBody>
      </p:sp>
      <p:sp>
        <p:nvSpPr>
          <p:cNvPr id="293" name="Google Shape;293;p35"/>
          <p:cNvSpPr/>
          <p:nvPr/>
        </p:nvSpPr>
        <p:spPr>
          <a:xfrm>
            <a:off x="5301139" y="2943582"/>
            <a:ext cx="8542973"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Without metrics, difficult to justify staffing levels or request resources</a:t>
            </a:r>
            <a:endParaRPr b="0" i="0" sz="1150" u="none" cap="none" strike="noStrike"/>
          </a:p>
        </p:txBody>
      </p:sp>
      <p:sp>
        <p:nvSpPr>
          <p:cNvPr id="294" name="Google Shape;294;p35"/>
          <p:cNvSpPr/>
          <p:nvPr/>
        </p:nvSpPr>
        <p:spPr>
          <a:xfrm>
            <a:off x="4822031" y="3474125"/>
            <a:ext cx="331708" cy="331708"/>
          </a:xfrm>
          <a:prstGeom prst="roundRect">
            <a:avLst>
              <a:gd fmla="val 40003"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5"/>
          <p:cNvSpPr/>
          <p:nvPr/>
        </p:nvSpPr>
        <p:spPr>
          <a:xfrm>
            <a:off x="5301139" y="3524726"/>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Audit Compliance</a:t>
            </a:r>
            <a:endParaRPr b="0" i="0" sz="1450" u="none" cap="none" strike="noStrike"/>
          </a:p>
        </p:txBody>
      </p:sp>
      <p:sp>
        <p:nvSpPr>
          <p:cNvPr id="296" name="Google Shape;296;p35"/>
          <p:cNvSpPr/>
          <p:nvPr/>
        </p:nvSpPr>
        <p:spPr>
          <a:xfrm>
            <a:off x="5301139" y="3902512"/>
            <a:ext cx="8542973"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Meeting audit expectations requires systematic documentation</a:t>
            </a:r>
            <a:endParaRPr b="0" i="0" sz="1150" u="none" cap="none" strike="noStrike"/>
          </a:p>
        </p:txBody>
      </p:sp>
      <p:sp>
        <p:nvSpPr>
          <p:cNvPr id="297" name="Google Shape;297;p35"/>
          <p:cNvSpPr/>
          <p:nvPr/>
        </p:nvSpPr>
        <p:spPr>
          <a:xfrm>
            <a:off x="4822031" y="4433054"/>
            <a:ext cx="331708" cy="331708"/>
          </a:xfrm>
          <a:prstGeom prst="roundRect">
            <a:avLst>
              <a:gd fmla="val 40003"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5"/>
          <p:cNvSpPr/>
          <p:nvPr/>
        </p:nvSpPr>
        <p:spPr>
          <a:xfrm>
            <a:off x="5301139" y="4483656"/>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Visibility Loss</a:t>
            </a:r>
            <a:endParaRPr b="0" i="0" sz="1450" u="none" cap="none" strike="noStrike"/>
          </a:p>
        </p:txBody>
      </p:sp>
      <p:sp>
        <p:nvSpPr>
          <p:cNvPr id="299" name="Google Shape;299;p35"/>
          <p:cNvSpPr/>
          <p:nvPr/>
        </p:nvSpPr>
        <p:spPr>
          <a:xfrm>
            <a:off x="5301139" y="4861441"/>
            <a:ext cx="8542973"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Without tickets, lose visibility into call volume, recurring problems, service quality</a:t>
            </a:r>
            <a:endParaRPr b="0" i="0" sz="1150" u="none" cap="none" strike="noStrike"/>
          </a:p>
        </p:txBody>
      </p:sp>
      <p:sp>
        <p:nvSpPr>
          <p:cNvPr id="300" name="Google Shape;300;p35"/>
          <p:cNvSpPr/>
          <p:nvPr/>
        </p:nvSpPr>
        <p:spPr>
          <a:xfrm>
            <a:off x="793790" y="5530999"/>
            <a:ext cx="13042821" cy="25956"/>
          </a:xfrm>
          <a:prstGeom prst="rect">
            <a:avLst/>
          </a:prstGeom>
          <a:solidFill>
            <a:srgbClr val="1E3063">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5"/>
          <p:cNvSpPr/>
          <p:nvPr/>
        </p:nvSpPr>
        <p:spPr>
          <a:xfrm>
            <a:off x="793790" y="5777984"/>
            <a:ext cx="2507813"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91C53"/>
              </a:buClr>
              <a:buSzPts val="1450"/>
              <a:buFont typeface="Instrument Sans"/>
              <a:buNone/>
            </a:pPr>
            <a:r>
              <a:rPr b="0" i="0" lang="en-US" sz="1450" u="none" cap="none" strike="noStrike">
                <a:solidFill>
                  <a:srgbClr val="091C53"/>
                </a:solidFill>
                <a:latin typeface="Instrument Sans"/>
                <a:ea typeface="Instrument Sans"/>
                <a:cs typeface="Instrument Sans"/>
                <a:sym typeface="Instrument Sans"/>
              </a:rPr>
              <a:t>Benefits ATSD Hoped to Gain</a:t>
            </a:r>
            <a:endParaRPr b="0" i="0" sz="1450" u="none" cap="none" strike="noStrike"/>
          </a:p>
        </p:txBody>
      </p:sp>
      <p:sp>
        <p:nvSpPr>
          <p:cNvPr id="302" name="Google Shape;302;p35"/>
          <p:cNvSpPr/>
          <p:nvPr/>
        </p:nvSpPr>
        <p:spPr>
          <a:xfrm>
            <a:off x="793790" y="6229469"/>
            <a:ext cx="4249341" cy="442198"/>
          </a:xfrm>
          <a:prstGeom prst="roundRect">
            <a:avLst>
              <a:gd fmla="val 480126"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3" name="Google Shape;303;p35"/>
          <p:cNvPicPr preferRelativeResize="0"/>
          <p:nvPr/>
        </p:nvPicPr>
        <p:blipFill rotWithShape="1">
          <a:blip r:embed="rId4">
            <a:alphaModFix/>
          </a:blip>
          <a:srcRect b="0" l="0" r="0" t="0"/>
          <a:stretch/>
        </p:blipFill>
        <p:spPr>
          <a:xfrm>
            <a:off x="2807851" y="6339959"/>
            <a:ext cx="221099" cy="221099"/>
          </a:xfrm>
          <a:prstGeom prst="rect">
            <a:avLst/>
          </a:prstGeom>
          <a:noFill/>
          <a:ln>
            <a:noFill/>
          </a:ln>
        </p:spPr>
      </p:pic>
      <p:sp>
        <p:nvSpPr>
          <p:cNvPr id="304" name="Google Shape;304;p35"/>
          <p:cNvSpPr/>
          <p:nvPr/>
        </p:nvSpPr>
        <p:spPr>
          <a:xfrm>
            <a:off x="941189" y="6819067"/>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Centralized System</a:t>
            </a:r>
            <a:endParaRPr b="0" i="0" sz="1450" u="none" cap="none" strike="noStrike"/>
          </a:p>
        </p:txBody>
      </p:sp>
      <p:sp>
        <p:nvSpPr>
          <p:cNvPr id="305" name="Google Shape;305;p35"/>
          <p:cNvSpPr/>
          <p:nvPr/>
        </p:nvSpPr>
        <p:spPr>
          <a:xfrm>
            <a:off x="941189" y="7137797"/>
            <a:ext cx="395454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Automated system logs calls &amp; creates tickets reliably</a:t>
            </a:r>
            <a:endParaRPr b="0" i="0" sz="1150" u="none" cap="none" strike="noStrike"/>
          </a:p>
        </p:txBody>
      </p:sp>
      <p:sp>
        <p:nvSpPr>
          <p:cNvPr id="306" name="Google Shape;306;p35"/>
          <p:cNvSpPr/>
          <p:nvPr/>
        </p:nvSpPr>
        <p:spPr>
          <a:xfrm>
            <a:off x="5190530" y="6229469"/>
            <a:ext cx="4249341" cy="442198"/>
          </a:xfrm>
          <a:prstGeom prst="roundRect">
            <a:avLst>
              <a:gd fmla="val 480126"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07" name="Google Shape;307;p35"/>
          <p:cNvPicPr preferRelativeResize="0"/>
          <p:nvPr/>
        </p:nvPicPr>
        <p:blipFill rotWithShape="1">
          <a:blip r:embed="rId5">
            <a:alphaModFix/>
          </a:blip>
          <a:srcRect b="0" l="0" r="0" t="0"/>
          <a:stretch/>
        </p:blipFill>
        <p:spPr>
          <a:xfrm>
            <a:off x="7204591" y="6339959"/>
            <a:ext cx="221099" cy="221099"/>
          </a:xfrm>
          <a:prstGeom prst="rect">
            <a:avLst/>
          </a:prstGeom>
          <a:noFill/>
          <a:ln>
            <a:noFill/>
          </a:ln>
        </p:spPr>
      </p:pic>
      <p:sp>
        <p:nvSpPr>
          <p:cNvPr id="308" name="Google Shape;308;p35"/>
          <p:cNvSpPr/>
          <p:nvPr/>
        </p:nvSpPr>
        <p:spPr>
          <a:xfrm>
            <a:off x="5337929" y="6819067"/>
            <a:ext cx="198143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Reduced Manual Effort</a:t>
            </a:r>
            <a:endParaRPr b="0" i="0" sz="1450" u="none" cap="none" strike="noStrike"/>
          </a:p>
        </p:txBody>
      </p:sp>
      <p:sp>
        <p:nvSpPr>
          <p:cNvPr id="309" name="Google Shape;309;p35"/>
          <p:cNvSpPr/>
          <p:nvPr/>
        </p:nvSpPr>
        <p:spPr>
          <a:xfrm>
            <a:off x="5337929" y="7137797"/>
            <a:ext cx="395454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Faster support delivery for callers</a:t>
            </a:r>
            <a:endParaRPr b="0" i="0" sz="1150" u="none" cap="none" strike="noStrike"/>
          </a:p>
        </p:txBody>
      </p:sp>
      <p:sp>
        <p:nvSpPr>
          <p:cNvPr id="310" name="Google Shape;310;p35"/>
          <p:cNvSpPr/>
          <p:nvPr/>
        </p:nvSpPr>
        <p:spPr>
          <a:xfrm>
            <a:off x="9587270" y="6229469"/>
            <a:ext cx="4249341" cy="442198"/>
          </a:xfrm>
          <a:prstGeom prst="roundRect">
            <a:avLst>
              <a:gd fmla="val 480126"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11" name="Google Shape;311;p35"/>
          <p:cNvPicPr preferRelativeResize="0"/>
          <p:nvPr/>
        </p:nvPicPr>
        <p:blipFill rotWithShape="1">
          <a:blip r:embed="rId6">
            <a:alphaModFix/>
          </a:blip>
          <a:srcRect b="0" l="0" r="0" t="0"/>
          <a:stretch/>
        </p:blipFill>
        <p:spPr>
          <a:xfrm>
            <a:off x="11601331" y="6339959"/>
            <a:ext cx="221099" cy="221099"/>
          </a:xfrm>
          <a:prstGeom prst="rect">
            <a:avLst/>
          </a:prstGeom>
          <a:noFill/>
          <a:ln>
            <a:noFill/>
          </a:ln>
        </p:spPr>
      </p:pic>
      <p:sp>
        <p:nvSpPr>
          <p:cNvPr id="312" name="Google Shape;312;p35"/>
          <p:cNvSpPr/>
          <p:nvPr/>
        </p:nvSpPr>
        <p:spPr>
          <a:xfrm>
            <a:off x="9734669" y="6819067"/>
            <a:ext cx="2181463"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Enhanced Accountability</a:t>
            </a:r>
            <a:endParaRPr b="0" i="0" sz="1450" u="none" cap="none" strike="noStrike"/>
          </a:p>
        </p:txBody>
      </p:sp>
      <p:sp>
        <p:nvSpPr>
          <p:cNvPr id="313" name="Google Shape;313;p35"/>
          <p:cNvSpPr/>
          <p:nvPr/>
        </p:nvSpPr>
        <p:spPr>
          <a:xfrm>
            <a:off x="9734669" y="7137797"/>
            <a:ext cx="395454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Better reporting &amp; analytics over time</a:t>
            </a:r>
            <a:endParaRPr b="0" i="0" sz="1150" u="none" cap="none" strike="noStrike"/>
          </a:p>
        </p:txBody>
      </p:sp>
      <p:sp>
        <p:nvSpPr>
          <p:cNvPr id="314" name="Google Shape;314;p35"/>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descr="preencoded.png" id="320" name="Google Shape;320;p36"/>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321" name="Google Shape;321;p36"/>
          <p:cNvSpPr/>
          <p:nvPr/>
        </p:nvSpPr>
        <p:spPr>
          <a:xfrm>
            <a:off x="793790" y="732949"/>
            <a:ext cx="5212080" cy="60245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91C53"/>
              </a:buClr>
              <a:buSzPts val="3750"/>
              <a:buFont typeface="Instrument Sans"/>
              <a:buNone/>
            </a:pPr>
            <a:r>
              <a:rPr b="0" i="0" lang="en-US" sz="3750" u="none" cap="none" strike="noStrike">
                <a:solidFill>
                  <a:srgbClr val="091C53"/>
                </a:solidFill>
                <a:latin typeface="Instrument Sans"/>
                <a:ea typeface="Instrument Sans"/>
                <a:cs typeface="Instrument Sans"/>
                <a:sym typeface="Instrument Sans"/>
              </a:rPr>
              <a:t>Our Solution: Overview</a:t>
            </a:r>
            <a:endParaRPr b="0" i="0" sz="3750" u="none" cap="none" strike="noStrike"/>
          </a:p>
        </p:txBody>
      </p:sp>
      <p:sp>
        <p:nvSpPr>
          <p:cNvPr id="322" name="Google Shape;322;p36"/>
          <p:cNvSpPr/>
          <p:nvPr/>
        </p:nvSpPr>
        <p:spPr>
          <a:xfrm>
            <a:off x="1010603" y="1624608"/>
            <a:ext cx="22860" cy="5872043"/>
          </a:xfrm>
          <a:prstGeom prst="roundRect">
            <a:avLst>
              <a:gd fmla="val 759068" name="adj"/>
            </a:avLst>
          </a:prstGeom>
          <a:solidFill>
            <a:srgbClr val="B4C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6"/>
          <p:cNvSpPr/>
          <p:nvPr/>
        </p:nvSpPr>
        <p:spPr>
          <a:xfrm>
            <a:off x="1204615" y="1829991"/>
            <a:ext cx="578406" cy="22860"/>
          </a:xfrm>
          <a:prstGeom prst="roundRect">
            <a:avLst>
              <a:gd fmla="val 759068" name="adj"/>
            </a:avLst>
          </a:prstGeom>
          <a:solidFill>
            <a:srgbClr val="B4C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6"/>
          <p:cNvSpPr/>
          <p:nvPr/>
        </p:nvSpPr>
        <p:spPr>
          <a:xfrm>
            <a:off x="793730" y="1624608"/>
            <a:ext cx="433745" cy="433745"/>
          </a:xfrm>
          <a:prstGeom prst="roundRect">
            <a:avLst>
              <a:gd fmla="val 40006"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25" name="Google Shape;325;p36"/>
          <p:cNvPicPr preferRelativeResize="0"/>
          <p:nvPr/>
        </p:nvPicPr>
        <p:blipFill rotWithShape="1">
          <a:blip r:embed="rId4">
            <a:alphaModFix/>
          </a:blip>
          <a:srcRect b="0" l="0" r="0" t="0"/>
          <a:stretch/>
        </p:blipFill>
        <p:spPr>
          <a:xfrm>
            <a:off x="865942" y="1696760"/>
            <a:ext cx="289203" cy="289203"/>
          </a:xfrm>
          <a:prstGeom prst="rect">
            <a:avLst/>
          </a:prstGeom>
          <a:noFill/>
          <a:ln>
            <a:noFill/>
          </a:ln>
        </p:spPr>
      </p:pic>
      <p:sp>
        <p:nvSpPr>
          <p:cNvPr id="326" name="Google Shape;326;p36"/>
          <p:cNvSpPr/>
          <p:nvPr/>
        </p:nvSpPr>
        <p:spPr>
          <a:xfrm>
            <a:off x="1974652" y="1690807"/>
            <a:ext cx="2715816"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E3063"/>
              </a:buClr>
              <a:buSzPts val="1850"/>
              <a:buFont typeface="Instrument Sans"/>
              <a:buNone/>
            </a:pPr>
            <a:r>
              <a:rPr b="0" i="0" lang="en-US" sz="1850" u="none" cap="none" strike="noStrike">
                <a:solidFill>
                  <a:srgbClr val="1E3063"/>
                </a:solidFill>
                <a:latin typeface="Instrument Sans"/>
                <a:ea typeface="Instrument Sans"/>
                <a:cs typeface="Instrument Sans"/>
                <a:sym typeface="Instrument Sans"/>
              </a:rPr>
              <a:t>Webex Call Flow Design</a:t>
            </a:r>
            <a:endParaRPr b="0" i="0" sz="1850" u="none" cap="none" strike="noStrike"/>
          </a:p>
        </p:txBody>
      </p:sp>
      <p:sp>
        <p:nvSpPr>
          <p:cNvPr id="327" name="Google Shape;327;p36"/>
          <p:cNvSpPr/>
          <p:nvPr/>
        </p:nvSpPr>
        <p:spPr>
          <a:xfrm>
            <a:off x="1974652" y="2107644"/>
            <a:ext cx="6375559"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Business hours check</a:t>
            </a:r>
            <a:endParaRPr b="0" i="0" sz="1500" u="none" cap="none" strike="noStrike"/>
          </a:p>
        </p:txBody>
      </p:sp>
      <p:sp>
        <p:nvSpPr>
          <p:cNvPr id="328" name="Google Shape;328;p36"/>
          <p:cNvSpPr/>
          <p:nvPr/>
        </p:nvSpPr>
        <p:spPr>
          <a:xfrm>
            <a:off x="1974652" y="2483406"/>
            <a:ext cx="6375559"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Capture caller phone number</a:t>
            </a:r>
            <a:endParaRPr b="0" i="0" sz="1500" u="none" cap="none" strike="noStrike"/>
          </a:p>
        </p:txBody>
      </p:sp>
      <p:sp>
        <p:nvSpPr>
          <p:cNvPr id="329" name="Google Shape;329;p36"/>
          <p:cNvSpPr/>
          <p:nvPr/>
        </p:nvSpPr>
        <p:spPr>
          <a:xfrm>
            <a:off x="1974652" y="2859167"/>
            <a:ext cx="6375559"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Menu: Password, AsULearn, Help Desk, Tech Support</a:t>
            </a:r>
            <a:endParaRPr b="0" i="0" sz="1500" u="none" cap="none" strike="noStrike"/>
          </a:p>
        </p:txBody>
      </p:sp>
      <p:sp>
        <p:nvSpPr>
          <p:cNvPr id="330" name="Google Shape;330;p36"/>
          <p:cNvSpPr/>
          <p:nvPr/>
        </p:nvSpPr>
        <p:spPr>
          <a:xfrm>
            <a:off x="1974652" y="3234928"/>
            <a:ext cx="6375559"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Route to correct queue</a:t>
            </a:r>
            <a:endParaRPr b="0" i="0" sz="1500" u="none" cap="none" strike="noStrike"/>
          </a:p>
        </p:txBody>
      </p:sp>
      <p:sp>
        <p:nvSpPr>
          <p:cNvPr id="331" name="Google Shape;331;p36"/>
          <p:cNvSpPr/>
          <p:nvPr/>
        </p:nvSpPr>
        <p:spPr>
          <a:xfrm>
            <a:off x="1204615" y="4134207"/>
            <a:ext cx="578406" cy="22860"/>
          </a:xfrm>
          <a:prstGeom prst="roundRect">
            <a:avLst>
              <a:gd fmla="val 759068" name="adj"/>
            </a:avLst>
          </a:prstGeom>
          <a:solidFill>
            <a:srgbClr val="B4C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6"/>
          <p:cNvSpPr/>
          <p:nvPr/>
        </p:nvSpPr>
        <p:spPr>
          <a:xfrm>
            <a:off x="793730" y="3928824"/>
            <a:ext cx="433745" cy="433745"/>
          </a:xfrm>
          <a:prstGeom prst="roundRect">
            <a:avLst>
              <a:gd fmla="val 40006"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3" name="Google Shape;333;p36"/>
          <p:cNvPicPr preferRelativeResize="0"/>
          <p:nvPr/>
        </p:nvPicPr>
        <p:blipFill rotWithShape="1">
          <a:blip r:embed="rId5">
            <a:alphaModFix/>
          </a:blip>
          <a:srcRect b="0" l="0" r="0" t="0"/>
          <a:stretch/>
        </p:blipFill>
        <p:spPr>
          <a:xfrm>
            <a:off x="865942" y="4000976"/>
            <a:ext cx="289203" cy="289203"/>
          </a:xfrm>
          <a:prstGeom prst="rect">
            <a:avLst/>
          </a:prstGeom>
          <a:noFill/>
          <a:ln>
            <a:noFill/>
          </a:ln>
        </p:spPr>
      </p:pic>
      <p:sp>
        <p:nvSpPr>
          <p:cNvPr id="334" name="Google Shape;334;p36"/>
          <p:cNvSpPr/>
          <p:nvPr/>
        </p:nvSpPr>
        <p:spPr>
          <a:xfrm>
            <a:off x="1974652" y="3995023"/>
            <a:ext cx="2743438"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E3063"/>
              </a:buClr>
              <a:buSzPts val="1850"/>
              <a:buFont typeface="Instrument Sans"/>
              <a:buNone/>
            </a:pPr>
            <a:r>
              <a:rPr b="0" i="0" lang="en-US" sz="1850" u="none" cap="none" strike="noStrike">
                <a:solidFill>
                  <a:srgbClr val="1E3063"/>
                </a:solidFill>
                <a:latin typeface="Instrument Sans"/>
                <a:ea typeface="Instrument Sans"/>
                <a:cs typeface="Instrument Sans"/>
                <a:sym typeface="Instrument Sans"/>
              </a:rPr>
              <a:t>Integration Architecture</a:t>
            </a:r>
            <a:endParaRPr b="0" i="0" sz="1850" u="none" cap="none" strike="noStrike"/>
          </a:p>
        </p:txBody>
      </p:sp>
      <p:sp>
        <p:nvSpPr>
          <p:cNvPr id="335" name="Google Shape;335;p36"/>
          <p:cNvSpPr/>
          <p:nvPr/>
        </p:nvSpPr>
        <p:spPr>
          <a:xfrm>
            <a:off x="1974652" y="4411861"/>
            <a:ext cx="6375559"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Cloudflare Worker as secure middleware</a:t>
            </a:r>
            <a:endParaRPr b="0" i="0" sz="1500" u="none" cap="none" strike="noStrike"/>
          </a:p>
        </p:txBody>
      </p:sp>
      <p:sp>
        <p:nvSpPr>
          <p:cNvPr id="336" name="Google Shape;336;p36"/>
          <p:cNvSpPr/>
          <p:nvPr/>
        </p:nvSpPr>
        <p:spPr>
          <a:xfrm>
            <a:off x="1974652" y="4835843"/>
            <a:ext cx="6375559"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Handles authentication</a:t>
            </a:r>
            <a:endParaRPr b="0" i="0" sz="1500" u="none" cap="none" strike="noStrike"/>
          </a:p>
        </p:txBody>
      </p:sp>
      <p:sp>
        <p:nvSpPr>
          <p:cNvPr id="337" name="Google Shape;337;p36"/>
          <p:cNvSpPr/>
          <p:nvPr/>
        </p:nvSpPr>
        <p:spPr>
          <a:xfrm>
            <a:off x="1974652" y="5211604"/>
            <a:ext cx="6375559"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Data transformation</a:t>
            </a:r>
            <a:endParaRPr b="0" i="0" sz="1500" u="none" cap="none" strike="noStrike"/>
          </a:p>
        </p:txBody>
      </p:sp>
      <p:sp>
        <p:nvSpPr>
          <p:cNvPr id="338" name="Google Shape;338;p36"/>
          <p:cNvSpPr/>
          <p:nvPr/>
        </p:nvSpPr>
        <p:spPr>
          <a:xfrm>
            <a:off x="1974652" y="5587365"/>
            <a:ext cx="6375559"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Jira REST API communication</a:t>
            </a:r>
            <a:endParaRPr b="0" i="0" sz="1500" u="none" cap="none" strike="noStrike"/>
          </a:p>
        </p:txBody>
      </p:sp>
      <p:sp>
        <p:nvSpPr>
          <p:cNvPr id="339" name="Google Shape;339;p36"/>
          <p:cNvSpPr/>
          <p:nvPr/>
        </p:nvSpPr>
        <p:spPr>
          <a:xfrm>
            <a:off x="1204615" y="6486644"/>
            <a:ext cx="578406" cy="22860"/>
          </a:xfrm>
          <a:prstGeom prst="roundRect">
            <a:avLst>
              <a:gd fmla="val 759068" name="adj"/>
            </a:avLst>
          </a:prstGeom>
          <a:solidFill>
            <a:srgbClr val="B4CC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6"/>
          <p:cNvSpPr/>
          <p:nvPr/>
        </p:nvSpPr>
        <p:spPr>
          <a:xfrm>
            <a:off x="793730" y="6281261"/>
            <a:ext cx="433745" cy="433745"/>
          </a:xfrm>
          <a:prstGeom prst="roundRect">
            <a:avLst>
              <a:gd fmla="val 40006"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41" name="Google Shape;341;p36"/>
          <p:cNvPicPr preferRelativeResize="0"/>
          <p:nvPr/>
        </p:nvPicPr>
        <p:blipFill rotWithShape="1">
          <a:blip r:embed="rId6">
            <a:alphaModFix/>
          </a:blip>
          <a:srcRect b="0" l="0" r="0" t="0"/>
          <a:stretch/>
        </p:blipFill>
        <p:spPr>
          <a:xfrm>
            <a:off x="865942" y="6353413"/>
            <a:ext cx="289203" cy="289203"/>
          </a:xfrm>
          <a:prstGeom prst="rect">
            <a:avLst/>
          </a:prstGeom>
          <a:noFill/>
          <a:ln>
            <a:noFill/>
          </a:ln>
        </p:spPr>
      </p:pic>
      <p:sp>
        <p:nvSpPr>
          <p:cNvPr id="342" name="Google Shape;342;p36"/>
          <p:cNvSpPr/>
          <p:nvPr/>
        </p:nvSpPr>
        <p:spPr>
          <a:xfrm>
            <a:off x="1974652" y="6347460"/>
            <a:ext cx="3072289"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E3063"/>
              </a:buClr>
              <a:buSzPts val="1850"/>
              <a:buFont typeface="Instrument Sans"/>
              <a:buNone/>
            </a:pPr>
            <a:r>
              <a:rPr b="0" i="0" lang="en-US" sz="1850" u="none" cap="none" strike="noStrike">
                <a:solidFill>
                  <a:srgbClr val="1E3063"/>
                </a:solidFill>
                <a:latin typeface="Instrument Sans"/>
                <a:ea typeface="Instrument Sans"/>
                <a:cs typeface="Instrument Sans"/>
                <a:sym typeface="Instrument Sans"/>
              </a:rPr>
              <a:t>Automated Ticket Creation</a:t>
            </a:r>
            <a:endParaRPr b="0" i="0" sz="1850" u="none" cap="none" strike="noStrike"/>
          </a:p>
        </p:txBody>
      </p:sp>
      <p:sp>
        <p:nvSpPr>
          <p:cNvPr id="343" name="Google Shape;343;p36"/>
          <p:cNvSpPr/>
          <p:nvPr/>
        </p:nvSpPr>
        <p:spPr>
          <a:xfrm>
            <a:off x="1974652" y="6764298"/>
            <a:ext cx="6375559"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Agent answers → HTTPS request → Worker creates Jira ticket</a:t>
            </a:r>
            <a:endParaRPr b="0" i="0" sz="1500" u="none" cap="none" strike="noStrike"/>
          </a:p>
        </p:txBody>
      </p:sp>
      <p:sp>
        <p:nvSpPr>
          <p:cNvPr id="344" name="Google Shape;344;p36"/>
          <p:cNvSpPr/>
          <p:nvPr/>
        </p:nvSpPr>
        <p:spPr>
          <a:xfrm>
            <a:off x="1974652" y="7188279"/>
            <a:ext cx="6375559"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Ticket ID triggers screen-pop in agent browser</a:t>
            </a:r>
            <a:endParaRPr b="0" i="0" sz="1500" u="none" cap="none" strike="noStrike"/>
          </a:p>
        </p:txBody>
      </p:sp>
      <p:sp>
        <p:nvSpPr>
          <p:cNvPr id="345" name="Google Shape;345;p36"/>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37"/>
          <p:cNvSpPr/>
          <p:nvPr/>
        </p:nvSpPr>
        <p:spPr>
          <a:xfrm>
            <a:off x="793790" y="728424"/>
            <a:ext cx="4820007" cy="60245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91C53"/>
              </a:buClr>
              <a:buSzPts val="3750"/>
              <a:buFont typeface="Instrument Sans"/>
              <a:buNone/>
            </a:pPr>
            <a:r>
              <a:rPr b="0" i="0" lang="en-US" sz="3750" u="none" cap="none" strike="noStrike">
                <a:solidFill>
                  <a:srgbClr val="091C53"/>
                </a:solidFill>
                <a:latin typeface="Instrument Sans"/>
                <a:ea typeface="Instrument Sans"/>
                <a:cs typeface="Instrument Sans"/>
                <a:sym typeface="Instrument Sans"/>
              </a:rPr>
              <a:t>Architecture &amp; Flow</a:t>
            </a:r>
            <a:endParaRPr b="0" i="0" sz="3750" u="none" cap="none" strike="noStrike"/>
          </a:p>
        </p:txBody>
      </p:sp>
      <p:sp>
        <p:nvSpPr>
          <p:cNvPr id="352" name="Google Shape;352;p37"/>
          <p:cNvSpPr/>
          <p:nvPr/>
        </p:nvSpPr>
        <p:spPr>
          <a:xfrm>
            <a:off x="793790" y="2005608"/>
            <a:ext cx="4219099" cy="2039541"/>
          </a:xfrm>
          <a:prstGeom prst="roundRect">
            <a:avLst>
              <a:gd fmla="val 538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7"/>
          <p:cNvSpPr/>
          <p:nvPr/>
        </p:nvSpPr>
        <p:spPr>
          <a:xfrm>
            <a:off x="793790" y="1982748"/>
            <a:ext cx="4219099" cy="91440"/>
          </a:xfrm>
          <a:prstGeom prst="roundRect">
            <a:avLst>
              <a:gd fmla="val 189767"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7"/>
          <p:cNvSpPr/>
          <p:nvPr/>
        </p:nvSpPr>
        <p:spPr>
          <a:xfrm>
            <a:off x="2614136" y="1716405"/>
            <a:ext cx="578406" cy="578406"/>
          </a:xfrm>
          <a:prstGeom prst="roundRect">
            <a:avLst>
              <a:gd fmla="val 158090"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7"/>
          <p:cNvSpPr/>
          <p:nvPr/>
        </p:nvSpPr>
        <p:spPr>
          <a:xfrm>
            <a:off x="2787610" y="1860947"/>
            <a:ext cx="231338" cy="289203"/>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000000"/>
              </a:buClr>
              <a:buSzPts val="1800"/>
              <a:buFont typeface="Instrument Sans"/>
              <a:buNone/>
            </a:pPr>
            <a:r>
              <a:rPr b="0" i="0" lang="en-US" sz="1800" u="none" cap="none" strike="noStrike">
                <a:solidFill>
                  <a:srgbClr val="000000"/>
                </a:solidFill>
                <a:latin typeface="Instrument Sans"/>
                <a:ea typeface="Instrument Sans"/>
                <a:cs typeface="Instrument Sans"/>
                <a:sym typeface="Instrument Sans"/>
              </a:rPr>
              <a:t>1</a:t>
            </a:r>
            <a:endParaRPr b="0" i="0" sz="1800" u="none" cap="none" strike="noStrike"/>
          </a:p>
        </p:txBody>
      </p:sp>
      <p:sp>
        <p:nvSpPr>
          <p:cNvPr id="356" name="Google Shape;356;p37"/>
          <p:cNvSpPr/>
          <p:nvPr/>
        </p:nvSpPr>
        <p:spPr>
          <a:xfrm>
            <a:off x="1009412" y="2487573"/>
            <a:ext cx="2588419"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E3063"/>
              </a:buClr>
              <a:buSzPts val="1850"/>
              <a:buFont typeface="Instrument Sans"/>
              <a:buNone/>
            </a:pPr>
            <a:r>
              <a:rPr b="0" i="0" lang="en-US" sz="1850" u="none" cap="none" strike="noStrike">
                <a:solidFill>
                  <a:srgbClr val="1E3063"/>
                </a:solidFill>
                <a:latin typeface="Instrument Sans"/>
                <a:ea typeface="Instrument Sans"/>
                <a:cs typeface="Instrument Sans"/>
                <a:sym typeface="Instrument Sans"/>
              </a:rPr>
              <a:t>Caller Initiates Contact</a:t>
            </a:r>
            <a:endParaRPr b="0" i="0" sz="1850" u="none" cap="none" strike="noStrike"/>
          </a:p>
        </p:txBody>
      </p:sp>
      <p:sp>
        <p:nvSpPr>
          <p:cNvPr id="357" name="Google Shape;357;p37"/>
          <p:cNvSpPr/>
          <p:nvPr/>
        </p:nvSpPr>
        <p:spPr>
          <a:xfrm>
            <a:off x="1009412" y="2904411"/>
            <a:ext cx="3787854"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Caller dials ATSD number, connects through PSTN to Webex Contact Center</a:t>
            </a:r>
            <a:endParaRPr b="0" i="0" sz="1500" u="none" cap="none" strike="noStrike"/>
          </a:p>
        </p:txBody>
      </p:sp>
      <p:sp>
        <p:nvSpPr>
          <p:cNvPr id="358" name="Google Shape;358;p37"/>
          <p:cNvSpPr/>
          <p:nvPr/>
        </p:nvSpPr>
        <p:spPr>
          <a:xfrm>
            <a:off x="5205651" y="2005608"/>
            <a:ext cx="4219099" cy="2039541"/>
          </a:xfrm>
          <a:prstGeom prst="roundRect">
            <a:avLst>
              <a:gd fmla="val 538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7"/>
          <p:cNvSpPr/>
          <p:nvPr/>
        </p:nvSpPr>
        <p:spPr>
          <a:xfrm>
            <a:off x="5205651" y="1982748"/>
            <a:ext cx="4219099" cy="91440"/>
          </a:xfrm>
          <a:prstGeom prst="roundRect">
            <a:avLst>
              <a:gd fmla="val 189767"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7"/>
          <p:cNvSpPr/>
          <p:nvPr/>
        </p:nvSpPr>
        <p:spPr>
          <a:xfrm>
            <a:off x="7025997" y="1716405"/>
            <a:ext cx="578406" cy="578406"/>
          </a:xfrm>
          <a:prstGeom prst="roundRect">
            <a:avLst>
              <a:gd fmla="val 158090"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7"/>
          <p:cNvSpPr/>
          <p:nvPr/>
        </p:nvSpPr>
        <p:spPr>
          <a:xfrm>
            <a:off x="7199471" y="1860947"/>
            <a:ext cx="231338" cy="289203"/>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000000"/>
              </a:buClr>
              <a:buSzPts val="1800"/>
              <a:buFont typeface="Instrument Sans"/>
              <a:buNone/>
            </a:pPr>
            <a:r>
              <a:rPr b="0" i="0" lang="en-US" sz="1800" u="none" cap="none" strike="noStrike">
                <a:solidFill>
                  <a:srgbClr val="000000"/>
                </a:solidFill>
                <a:latin typeface="Instrument Sans"/>
                <a:ea typeface="Instrument Sans"/>
                <a:cs typeface="Instrument Sans"/>
                <a:sym typeface="Instrument Sans"/>
              </a:rPr>
              <a:t>2</a:t>
            </a:r>
            <a:endParaRPr b="0" i="0" sz="1800" u="none" cap="none" strike="noStrike"/>
          </a:p>
        </p:txBody>
      </p:sp>
      <p:sp>
        <p:nvSpPr>
          <p:cNvPr id="362" name="Google Shape;362;p37"/>
          <p:cNvSpPr/>
          <p:nvPr/>
        </p:nvSpPr>
        <p:spPr>
          <a:xfrm>
            <a:off x="5421275" y="2487575"/>
            <a:ext cx="4692300" cy="301200"/>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E3063"/>
              </a:buClr>
              <a:buSzPts val="1850"/>
              <a:buFont typeface="Instrument Sans"/>
              <a:buNone/>
            </a:pPr>
            <a:r>
              <a:rPr lang="en-US" sz="1850">
                <a:solidFill>
                  <a:srgbClr val="1E3063"/>
                </a:solidFill>
                <a:latin typeface="Instrument Sans"/>
                <a:ea typeface="Instrument Sans"/>
                <a:cs typeface="Instrument Sans"/>
                <a:sym typeface="Instrument Sans"/>
              </a:rPr>
              <a:t>Interactive Voice Respo</a:t>
            </a:r>
            <a:r>
              <a:rPr lang="en-US" sz="1850">
                <a:solidFill>
                  <a:srgbClr val="1E3063"/>
                </a:solidFill>
                <a:latin typeface="Instrument Sans"/>
                <a:ea typeface="Instrument Sans"/>
                <a:cs typeface="Instrument Sans"/>
                <a:sym typeface="Instrument Sans"/>
              </a:rPr>
              <a:t>nse</a:t>
            </a:r>
            <a:r>
              <a:rPr b="0" i="0" lang="en-US" sz="1850" u="none" cap="none" strike="noStrike">
                <a:solidFill>
                  <a:srgbClr val="1E3063"/>
                </a:solidFill>
                <a:latin typeface="Instrument Sans"/>
                <a:ea typeface="Instrument Sans"/>
                <a:cs typeface="Instrument Sans"/>
                <a:sym typeface="Instrument Sans"/>
              </a:rPr>
              <a:t> Processing</a:t>
            </a:r>
            <a:endParaRPr b="0" i="0" sz="1850" u="none" cap="none" strike="noStrike"/>
          </a:p>
        </p:txBody>
      </p:sp>
      <p:sp>
        <p:nvSpPr>
          <p:cNvPr id="363" name="Google Shape;363;p37"/>
          <p:cNvSpPr/>
          <p:nvPr/>
        </p:nvSpPr>
        <p:spPr>
          <a:xfrm>
            <a:off x="5421273" y="2904411"/>
            <a:ext cx="3787854" cy="925116"/>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Webex </a:t>
            </a:r>
            <a:r>
              <a:rPr lang="en-US" sz="1500">
                <a:solidFill>
                  <a:srgbClr val="1E3063"/>
                </a:solidFill>
                <a:latin typeface="Instrument Sans"/>
                <a:ea typeface="Instrument Sans"/>
                <a:cs typeface="Instrument Sans"/>
                <a:sym typeface="Instrument Sans"/>
              </a:rPr>
              <a:t>Interactive Voice Response</a:t>
            </a:r>
            <a:r>
              <a:rPr b="0" i="0" lang="en-US" sz="1500" u="none" cap="none" strike="noStrike">
                <a:solidFill>
                  <a:srgbClr val="1E3063"/>
                </a:solidFill>
                <a:latin typeface="Instrument Sans"/>
                <a:ea typeface="Instrument Sans"/>
                <a:cs typeface="Instrument Sans"/>
                <a:sym typeface="Instrument Sans"/>
              </a:rPr>
              <a:t> performs time check, presents menu, manages queue with hold music/callback</a:t>
            </a:r>
            <a:endParaRPr b="0" i="0" sz="1500" u="none" cap="none" strike="noStrike"/>
          </a:p>
        </p:txBody>
      </p:sp>
      <p:sp>
        <p:nvSpPr>
          <p:cNvPr id="364" name="Google Shape;364;p37"/>
          <p:cNvSpPr/>
          <p:nvPr/>
        </p:nvSpPr>
        <p:spPr>
          <a:xfrm>
            <a:off x="9617512" y="2005608"/>
            <a:ext cx="4219099" cy="2039541"/>
          </a:xfrm>
          <a:prstGeom prst="roundRect">
            <a:avLst>
              <a:gd fmla="val 538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7"/>
          <p:cNvSpPr/>
          <p:nvPr/>
        </p:nvSpPr>
        <p:spPr>
          <a:xfrm>
            <a:off x="9617512" y="1982748"/>
            <a:ext cx="4219099" cy="91440"/>
          </a:xfrm>
          <a:prstGeom prst="roundRect">
            <a:avLst>
              <a:gd fmla="val 189767"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7"/>
          <p:cNvSpPr/>
          <p:nvPr/>
        </p:nvSpPr>
        <p:spPr>
          <a:xfrm>
            <a:off x="11437858" y="1716405"/>
            <a:ext cx="578406" cy="578406"/>
          </a:xfrm>
          <a:prstGeom prst="roundRect">
            <a:avLst>
              <a:gd fmla="val 158090"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7"/>
          <p:cNvSpPr/>
          <p:nvPr/>
        </p:nvSpPr>
        <p:spPr>
          <a:xfrm>
            <a:off x="11611332" y="1860947"/>
            <a:ext cx="231338" cy="289203"/>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000000"/>
              </a:buClr>
              <a:buSzPts val="1800"/>
              <a:buFont typeface="Instrument Sans"/>
              <a:buNone/>
            </a:pPr>
            <a:r>
              <a:rPr b="0" i="0" lang="en-US" sz="1800" u="none" cap="none" strike="noStrike">
                <a:solidFill>
                  <a:srgbClr val="000000"/>
                </a:solidFill>
                <a:latin typeface="Instrument Sans"/>
                <a:ea typeface="Instrument Sans"/>
                <a:cs typeface="Instrument Sans"/>
                <a:sym typeface="Instrument Sans"/>
              </a:rPr>
              <a:t>3</a:t>
            </a:r>
            <a:endParaRPr b="0" i="0" sz="1800" u="none" cap="none" strike="noStrike"/>
          </a:p>
        </p:txBody>
      </p:sp>
      <p:sp>
        <p:nvSpPr>
          <p:cNvPr id="368" name="Google Shape;368;p37"/>
          <p:cNvSpPr/>
          <p:nvPr/>
        </p:nvSpPr>
        <p:spPr>
          <a:xfrm>
            <a:off x="9833134" y="2487573"/>
            <a:ext cx="2493407"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E3063"/>
              </a:buClr>
              <a:buSzPts val="1850"/>
              <a:buFont typeface="Instrument Sans"/>
              <a:buNone/>
            </a:pPr>
            <a:r>
              <a:rPr b="0" i="0" lang="en-US" sz="1850" u="none" cap="none" strike="noStrike">
                <a:solidFill>
                  <a:srgbClr val="1E3063"/>
                </a:solidFill>
                <a:latin typeface="Instrument Sans"/>
                <a:ea typeface="Instrument Sans"/>
                <a:cs typeface="Instrument Sans"/>
                <a:sym typeface="Instrument Sans"/>
              </a:rPr>
              <a:t>Call Answered Trigger</a:t>
            </a:r>
            <a:endParaRPr b="0" i="0" sz="1850" u="none" cap="none" strike="noStrike"/>
          </a:p>
        </p:txBody>
      </p:sp>
      <p:sp>
        <p:nvSpPr>
          <p:cNvPr id="369" name="Google Shape;369;p37"/>
          <p:cNvSpPr/>
          <p:nvPr/>
        </p:nvSpPr>
        <p:spPr>
          <a:xfrm>
            <a:off x="9833134" y="2904411"/>
            <a:ext cx="3787854" cy="616744"/>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Agent answers → Webex triggers HTTP request to Cloudflare Worker</a:t>
            </a:r>
            <a:endParaRPr b="0" i="0" sz="1500" u="none" cap="none" strike="noStrike"/>
          </a:p>
        </p:txBody>
      </p:sp>
      <p:sp>
        <p:nvSpPr>
          <p:cNvPr id="370" name="Google Shape;370;p37"/>
          <p:cNvSpPr/>
          <p:nvPr/>
        </p:nvSpPr>
        <p:spPr>
          <a:xfrm>
            <a:off x="793790" y="4527113"/>
            <a:ext cx="6424970" cy="2974062"/>
          </a:xfrm>
          <a:prstGeom prst="roundRect">
            <a:avLst>
              <a:gd fmla="val 368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7"/>
          <p:cNvSpPr/>
          <p:nvPr/>
        </p:nvSpPr>
        <p:spPr>
          <a:xfrm>
            <a:off x="793790" y="4504253"/>
            <a:ext cx="6424970" cy="91440"/>
          </a:xfrm>
          <a:prstGeom prst="roundRect">
            <a:avLst>
              <a:gd fmla="val 189767"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7"/>
          <p:cNvSpPr/>
          <p:nvPr/>
        </p:nvSpPr>
        <p:spPr>
          <a:xfrm>
            <a:off x="3717012" y="4237911"/>
            <a:ext cx="578406" cy="578406"/>
          </a:xfrm>
          <a:prstGeom prst="roundRect">
            <a:avLst>
              <a:gd fmla="val 158090"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7"/>
          <p:cNvSpPr/>
          <p:nvPr/>
        </p:nvSpPr>
        <p:spPr>
          <a:xfrm>
            <a:off x="3890486" y="4382453"/>
            <a:ext cx="231338" cy="289203"/>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000000"/>
              </a:buClr>
              <a:buSzPts val="1800"/>
              <a:buFont typeface="Instrument Sans"/>
              <a:buNone/>
            </a:pPr>
            <a:r>
              <a:rPr b="0" i="0" lang="en-US" sz="1800" u="none" cap="none" strike="noStrike">
                <a:solidFill>
                  <a:srgbClr val="000000"/>
                </a:solidFill>
                <a:latin typeface="Instrument Sans"/>
                <a:ea typeface="Instrument Sans"/>
                <a:cs typeface="Instrument Sans"/>
                <a:sym typeface="Instrument Sans"/>
              </a:rPr>
              <a:t>4</a:t>
            </a:r>
            <a:endParaRPr b="0" i="0" sz="1800" u="none" cap="none" strike="noStrike"/>
          </a:p>
        </p:txBody>
      </p:sp>
      <p:sp>
        <p:nvSpPr>
          <p:cNvPr id="374" name="Google Shape;374;p37"/>
          <p:cNvSpPr/>
          <p:nvPr/>
        </p:nvSpPr>
        <p:spPr>
          <a:xfrm>
            <a:off x="1009412" y="5009078"/>
            <a:ext cx="2409944"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E3063"/>
              </a:buClr>
              <a:buSzPts val="1850"/>
              <a:buFont typeface="Instrument Sans"/>
              <a:buNone/>
            </a:pPr>
            <a:r>
              <a:rPr b="0" i="0" lang="en-US" sz="1850" u="none" cap="none" strike="noStrike">
                <a:solidFill>
                  <a:srgbClr val="1E3063"/>
                </a:solidFill>
                <a:latin typeface="Instrument Sans"/>
                <a:ea typeface="Instrument Sans"/>
                <a:cs typeface="Instrument Sans"/>
                <a:sym typeface="Instrument Sans"/>
              </a:rPr>
              <a:t>Ticket Creation</a:t>
            </a:r>
            <a:endParaRPr b="0" i="0" sz="1850" u="none" cap="none" strike="noStrike"/>
          </a:p>
        </p:txBody>
      </p:sp>
      <p:sp>
        <p:nvSpPr>
          <p:cNvPr id="375" name="Google Shape;375;p37"/>
          <p:cNvSpPr/>
          <p:nvPr/>
        </p:nvSpPr>
        <p:spPr>
          <a:xfrm>
            <a:off x="1009412" y="5425916"/>
            <a:ext cx="5993725"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Worker calls Jira REST API</a:t>
            </a:r>
            <a:endParaRPr b="0" i="0" sz="1500" u="none" cap="none" strike="noStrike"/>
          </a:p>
        </p:txBody>
      </p:sp>
      <p:sp>
        <p:nvSpPr>
          <p:cNvPr id="376" name="Google Shape;376;p37"/>
          <p:cNvSpPr/>
          <p:nvPr/>
        </p:nvSpPr>
        <p:spPr>
          <a:xfrm>
            <a:off x="1009412" y="5849898"/>
            <a:ext cx="5993725"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Project: ATSD</a:t>
            </a:r>
            <a:endParaRPr b="0" i="0" sz="1500" u="none" cap="none" strike="noStrike"/>
          </a:p>
        </p:txBody>
      </p:sp>
      <p:sp>
        <p:nvSpPr>
          <p:cNvPr id="377" name="Google Shape;377;p37"/>
          <p:cNvSpPr/>
          <p:nvPr/>
        </p:nvSpPr>
        <p:spPr>
          <a:xfrm>
            <a:off x="1009412" y="6225659"/>
            <a:ext cx="5993725"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Summary: {{issue}}: {{PhoneNumber}}</a:t>
            </a:r>
            <a:endParaRPr b="0" i="0" sz="1500" u="none" cap="none" strike="noStrike"/>
          </a:p>
        </p:txBody>
      </p:sp>
      <p:sp>
        <p:nvSpPr>
          <p:cNvPr id="378" name="Google Shape;378;p37"/>
          <p:cNvSpPr/>
          <p:nvPr/>
        </p:nvSpPr>
        <p:spPr>
          <a:xfrm>
            <a:off x="1009412" y="6601420"/>
            <a:ext cx="5993725"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Assignee: agent email</a:t>
            </a:r>
            <a:endParaRPr b="0" i="0" sz="1500" u="none" cap="none" strike="noStrike"/>
          </a:p>
        </p:txBody>
      </p:sp>
      <p:sp>
        <p:nvSpPr>
          <p:cNvPr id="379" name="Google Shape;379;p37"/>
          <p:cNvSpPr/>
          <p:nvPr/>
        </p:nvSpPr>
        <p:spPr>
          <a:xfrm>
            <a:off x="1009412" y="6977182"/>
            <a:ext cx="5993725" cy="308372"/>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500"/>
              <a:buFont typeface="Instrument Sans"/>
              <a:buChar char="•"/>
            </a:pPr>
            <a:r>
              <a:rPr b="0" i="0" lang="en-US" sz="1500" u="none" cap="none" strike="noStrike">
                <a:solidFill>
                  <a:srgbClr val="1E3063"/>
                </a:solidFill>
                <a:latin typeface="Instrument Sans"/>
                <a:ea typeface="Instrument Sans"/>
                <a:cs typeface="Instrument Sans"/>
                <a:sym typeface="Instrument Sans"/>
              </a:rPr>
              <a:t>Queue: technology-help-desk-thd</a:t>
            </a:r>
            <a:endParaRPr b="0" i="0" sz="1500" u="none" cap="none" strike="noStrike"/>
          </a:p>
        </p:txBody>
      </p:sp>
      <p:sp>
        <p:nvSpPr>
          <p:cNvPr id="380" name="Google Shape;380;p37"/>
          <p:cNvSpPr/>
          <p:nvPr/>
        </p:nvSpPr>
        <p:spPr>
          <a:xfrm>
            <a:off x="7411522" y="4527113"/>
            <a:ext cx="6425089" cy="2974062"/>
          </a:xfrm>
          <a:prstGeom prst="roundRect">
            <a:avLst>
              <a:gd fmla="val 3689"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7"/>
          <p:cNvSpPr/>
          <p:nvPr/>
        </p:nvSpPr>
        <p:spPr>
          <a:xfrm>
            <a:off x="7411522" y="4504253"/>
            <a:ext cx="6425089" cy="91440"/>
          </a:xfrm>
          <a:prstGeom prst="roundRect">
            <a:avLst>
              <a:gd fmla="val 189767"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7"/>
          <p:cNvSpPr/>
          <p:nvPr/>
        </p:nvSpPr>
        <p:spPr>
          <a:xfrm>
            <a:off x="10334863" y="4237911"/>
            <a:ext cx="578406" cy="578406"/>
          </a:xfrm>
          <a:prstGeom prst="roundRect">
            <a:avLst>
              <a:gd fmla="val 158090" name="adj"/>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7"/>
          <p:cNvSpPr/>
          <p:nvPr/>
        </p:nvSpPr>
        <p:spPr>
          <a:xfrm>
            <a:off x="10508337" y="4382453"/>
            <a:ext cx="231338" cy="289203"/>
          </a:xfrm>
          <a:prstGeom prst="rect">
            <a:avLst/>
          </a:prstGeom>
          <a:noFill/>
          <a:ln>
            <a:noFill/>
          </a:ln>
        </p:spPr>
        <p:txBody>
          <a:bodyPr anchorCtr="0" anchor="t" bIns="0" lIns="0" spcFirstLastPara="1" rIns="0" wrap="square" tIns="0">
            <a:noAutofit/>
          </a:bodyPr>
          <a:lstStyle/>
          <a:p>
            <a:pPr indent="0" lvl="0" marL="0" marR="0" rtl="0" algn="l">
              <a:lnSpc>
                <a:spcPct val="161111"/>
              </a:lnSpc>
              <a:spcBef>
                <a:spcPts val="0"/>
              </a:spcBef>
              <a:spcAft>
                <a:spcPts val="0"/>
              </a:spcAft>
              <a:buClr>
                <a:srgbClr val="000000"/>
              </a:buClr>
              <a:buSzPts val="1800"/>
              <a:buFont typeface="Instrument Sans"/>
              <a:buNone/>
            </a:pPr>
            <a:r>
              <a:rPr b="0" i="0" lang="en-US" sz="1800" u="none" cap="none" strike="noStrike">
                <a:solidFill>
                  <a:srgbClr val="000000"/>
                </a:solidFill>
                <a:latin typeface="Instrument Sans"/>
                <a:ea typeface="Instrument Sans"/>
                <a:cs typeface="Instrument Sans"/>
                <a:sym typeface="Instrument Sans"/>
              </a:rPr>
              <a:t>5</a:t>
            </a:r>
            <a:endParaRPr b="0" i="0" sz="1800" u="none" cap="none" strike="noStrike"/>
          </a:p>
        </p:txBody>
      </p:sp>
      <p:sp>
        <p:nvSpPr>
          <p:cNvPr id="384" name="Google Shape;384;p37"/>
          <p:cNvSpPr/>
          <p:nvPr/>
        </p:nvSpPr>
        <p:spPr>
          <a:xfrm>
            <a:off x="7627144" y="5009078"/>
            <a:ext cx="3006447" cy="301228"/>
          </a:xfrm>
          <a:prstGeom prst="rect">
            <a:avLst/>
          </a:prstGeom>
          <a:noFill/>
          <a:ln>
            <a:noFill/>
          </a:ln>
        </p:spPr>
        <p:txBody>
          <a:bodyPr anchorCtr="0" anchor="t" bIns="0" lIns="0" spcFirstLastPara="1" rIns="0" wrap="square" tIns="0">
            <a:noAutofit/>
          </a:bodyPr>
          <a:lstStyle/>
          <a:p>
            <a:pPr indent="0" lvl="0" marL="0" marR="0" rtl="0" algn="l">
              <a:lnSpc>
                <a:spcPct val="127027"/>
              </a:lnSpc>
              <a:spcBef>
                <a:spcPts val="0"/>
              </a:spcBef>
              <a:spcAft>
                <a:spcPts val="0"/>
              </a:spcAft>
              <a:buClr>
                <a:srgbClr val="1E3063"/>
              </a:buClr>
              <a:buSzPts val="1850"/>
              <a:buFont typeface="Instrument Sans"/>
              <a:buNone/>
            </a:pPr>
            <a:r>
              <a:rPr b="0" i="0" lang="en-US" sz="1850" u="none" cap="none" strike="noStrike">
                <a:solidFill>
                  <a:srgbClr val="1E3063"/>
                </a:solidFill>
                <a:latin typeface="Instrument Sans"/>
                <a:ea typeface="Instrument Sans"/>
                <a:cs typeface="Instrument Sans"/>
                <a:sym typeface="Instrument Sans"/>
              </a:rPr>
              <a:t>Agent Desktop Integration</a:t>
            </a:r>
            <a:endParaRPr b="0" i="0" sz="1850" u="none" cap="none" strike="noStrike"/>
          </a:p>
        </p:txBody>
      </p:sp>
      <p:sp>
        <p:nvSpPr>
          <p:cNvPr id="385" name="Google Shape;385;p37"/>
          <p:cNvSpPr/>
          <p:nvPr/>
        </p:nvSpPr>
        <p:spPr>
          <a:xfrm>
            <a:off x="7627144" y="5425916"/>
            <a:ext cx="5993844"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Jira ticket auto-pops in browser via JiraTicketPopUp activity</a:t>
            </a:r>
            <a:endParaRPr b="0" i="0" sz="1500" u="none" cap="none" strike="noStrike"/>
          </a:p>
        </p:txBody>
      </p:sp>
      <p:sp>
        <p:nvSpPr>
          <p:cNvPr id="386" name="Google Shape;386;p37"/>
          <p:cNvSpPr/>
          <p:nvPr/>
        </p:nvSpPr>
        <p:spPr>
          <a:xfrm>
            <a:off x="7627144" y="5849898"/>
            <a:ext cx="5993844"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Immediate context for support interaction</a:t>
            </a:r>
            <a:endParaRPr b="0" i="0" sz="1500" u="none" cap="none" strike="noStrike"/>
          </a:p>
        </p:txBody>
      </p:sp>
      <p:sp>
        <p:nvSpPr>
          <p:cNvPr id="387" name="Google Shape;387;p37"/>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38"/>
          <p:cNvSpPr txBox="1"/>
          <p:nvPr/>
        </p:nvSpPr>
        <p:spPr>
          <a:xfrm>
            <a:off x="383186" y="0"/>
            <a:ext cx="13864200" cy="1149000"/>
          </a:xfrm>
          <a:prstGeom prst="rect">
            <a:avLst/>
          </a:prstGeom>
          <a:noFill/>
          <a:ln>
            <a:noFill/>
          </a:ln>
        </p:spPr>
        <p:txBody>
          <a:bodyPr anchorCtr="0" anchor="t" bIns="173525" lIns="173525" spcFirstLastPara="1" rIns="173525" wrap="square" tIns="173525">
            <a:normAutofit lnSpcReduction="10000"/>
          </a:bodyPr>
          <a:lstStyle/>
          <a:p>
            <a:pPr indent="0" lvl="0" marL="0" rtl="0" algn="l">
              <a:spcBef>
                <a:spcPts val="0"/>
              </a:spcBef>
              <a:spcAft>
                <a:spcPts val="0"/>
              </a:spcAft>
              <a:buNone/>
            </a:pPr>
            <a:r>
              <a:rPr b="1" lang="en-US" sz="5314">
                <a:latin typeface="Roboto"/>
                <a:ea typeface="Roboto"/>
                <a:cs typeface="Roboto"/>
                <a:sym typeface="Roboto"/>
              </a:rPr>
              <a:t>Proposed System: </a:t>
            </a:r>
            <a:r>
              <a:rPr b="1" lang="en-US" sz="5314">
                <a:solidFill>
                  <a:srgbClr val="000000"/>
                </a:solidFill>
                <a:latin typeface="Roboto"/>
                <a:ea typeface="Roboto"/>
                <a:cs typeface="Roboto"/>
                <a:sym typeface="Roboto"/>
              </a:rPr>
              <a:t>Level 0 Logical</a:t>
            </a:r>
            <a:endParaRPr b="1" sz="5314">
              <a:solidFill>
                <a:srgbClr val="000000"/>
              </a:solidFill>
              <a:latin typeface="Roboto"/>
              <a:ea typeface="Roboto"/>
              <a:cs typeface="Roboto"/>
              <a:sym typeface="Roboto"/>
            </a:endParaRPr>
          </a:p>
        </p:txBody>
      </p:sp>
      <p:pic>
        <p:nvPicPr>
          <p:cNvPr id="394" name="Google Shape;394;p38" title="ATSD New system Logical level 0  Final .drawio.png"/>
          <p:cNvPicPr preferRelativeResize="0"/>
          <p:nvPr/>
        </p:nvPicPr>
        <p:blipFill>
          <a:blip r:embed="rId3">
            <a:alphaModFix/>
          </a:blip>
          <a:stretch>
            <a:fillRect/>
          </a:stretch>
        </p:blipFill>
        <p:spPr>
          <a:xfrm>
            <a:off x="0" y="1432425"/>
            <a:ext cx="14630401" cy="6797150"/>
          </a:xfrm>
          <a:prstGeom prst="rect">
            <a:avLst/>
          </a:prstGeom>
          <a:noFill/>
          <a:ln>
            <a:noFill/>
          </a:ln>
        </p:spPr>
      </p:pic>
      <p:sp>
        <p:nvSpPr>
          <p:cNvPr id="395" name="Google Shape;395;p38"/>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39"/>
          <p:cNvSpPr txBox="1"/>
          <p:nvPr/>
        </p:nvSpPr>
        <p:spPr>
          <a:xfrm>
            <a:off x="263669" y="0"/>
            <a:ext cx="14103000" cy="1129800"/>
          </a:xfrm>
          <a:prstGeom prst="rect">
            <a:avLst/>
          </a:prstGeom>
          <a:noFill/>
          <a:ln>
            <a:noFill/>
          </a:ln>
        </p:spPr>
        <p:txBody>
          <a:bodyPr anchorCtr="0" anchor="t" bIns="151325" lIns="151325" spcFirstLastPara="1" rIns="151325" wrap="square" tIns="151325">
            <a:normAutofit/>
          </a:bodyPr>
          <a:lstStyle/>
          <a:p>
            <a:pPr indent="0" lvl="0" marL="0" rtl="0" algn="l">
              <a:spcBef>
                <a:spcPts val="0"/>
              </a:spcBef>
              <a:spcAft>
                <a:spcPts val="0"/>
              </a:spcAft>
              <a:buNone/>
            </a:pPr>
            <a:r>
              <a:rPr b="1" lang="en-US" sz="4634">
                <a:latin typeface="Hubot Sans"/>
                <a:ea typeface="Hubot Sans"/>
                <a:cs typeface="Hubot Sans"/>
                <a:sym typeface="Hubot Sans"/>
              </a:rPr>
              <a:t>Proposed System: </a:t>
            </a:r>
            <a:r>
              <a:rPr b="1" lang="en-US" sz="4634">
                <a:solidFill>
                  <a:srgbClr val="000000"/>
                </a:solidFill>
                <a:latin typeface="Hubot Sans"/>
                <a:ea typeface="Hubot Sans"/>
                <a:cs typeface="Hubot Sans"/>
                <a:sym typeface="Hubot Sans"/>
              </a:rPr>
              <a:t>Level 0 Physical</a:t>
            </a:r>
            <a:endParaRPr b="1" sz="4634">
              <a:solidFill>
                <a:srgbClr val="000000"/>
              </a:solidFill>
              <a:latin typeface="Hubot Sans"/>
              <a:ea typeface="Hubot Sans"/>
              <a:cs typeface="Hubot Sans"/>
              <a:sym typeface="Hubot Sans"/>
            </a:endParaRPr>
          </a:p>
        </p:txBody>
      </p:sp>
      <p:pic>
        <p:nvPicPr>
          <p:cNvPr id="402" name="Google Shape;402;p39" title="ATSD New System Physical Final.drawio.png"/>
          <p:cNvPicPr preferRelativeResize="0"/>
          <p:nvPr/>
        </p:nvPicPr>
        <p:blipFill>
          <a:blip r:embed="rId3">
            <a:alphaModFix/>
          </a:blip>
          <a:stretch>
            <a:fillRect/>
          </a:stretch>
        </p:blipFill>
        <p:spPr>
          <a:xfrm>
            <a:off x="0" y="1430408"/>
            <a:ext cx="14630401" cy="6799193"/>
          </a:xfrm>
          <a:prstGeom prst="rect">
            <a:avLst/>
          </a:prstGeom>
          <a:noFill/>
          <a:ln>
            <a:noFill/>
          </a:ln>
        </p:spPr>
      </p:pic>
      <p:sp>
        <p:nvSpPr>
          <p:cNvPr id="403" name="Google Shape;403;p39"/>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0"/>
          <p:cNvSpPr/>
          <p:nvPr/>
        </p:nvSpPr>
        <p:spPr>
          <a:xfrm>
            <a:off x="-10" y="8"/>
            <a:ext cx="11462100" cy="1417800"/>
          </a:xfrm>
          <a:prstGeom prst="rect">
            <a:avLst/>
          </a:prstGeom>
          <a:noFill/>
          <a:ln>
            <a:noFill/>
          </a:ln>
        </p:spPr>
        <p:txBody>
          <a:bodyPr anchorCtr="0" anchor="t" bIns="0" lIns="0" spcFirstLastPara="1" rIns="0" wrap="square" tIns="0">
            <a:noAutofit/>
          </a:bodyPr>
          <a:lstStyle/>
          <a:p>
            <a:pPr indent="0" lvl="0" marL="0" marR="0" rtl="0" algn="l">
              <a:lnSpc>
                <a:spcPct val="125280"/>
              </a:lnSpc>
              <a:spcBef>
                <a:spcPts val="0"/>
              </a:spcBef>
              <a:spcAft>
                <a:spcPts val="0"/>
              </a:spcAft>
              <a:buClr>
                <a:srgbClr val="091C53"/>
              </a:buClr>
              <a:buSzPts val="8900"/>
              <a:buFont typeface="Instrument Sans"/>
              <a:buNone/>
            </a:pPr>
            <a:r>
              <a:rPr b="0" i="0" lang="en-US" sz="8900" u="none" cap="none" strike="noStrike">
                <a:solidFill>
                  <a:srgbClr val="091C53"/>
                </a:solidFill>
                <a:latin typeface="Instrument Sans"/>
                <a:ea typeface="Instrument Sans"/>
                <a:cs typeface="Instrument Sans"/>
                <a:sym typeface="Instrument Sans"/>
              </a:rPr>
              <a:t>Video Demonstration</a:t>
            </a:r>
            <a:endParaRPr b="0" i="0" sz="8900" u="none" cap="none" strike="noStrike"/>
          </a:p>
        </p:txBody>
      </p:sp>
      <p:pic>
        <p:nvPicPr>
          <p:cNvPr descr="Demonstrating how our flow works" id="410" name="Google Shape;410;p40" title="ISProjectVideo">
            <a:hlinkClick r:id="rId3"/>
          </p:cNvPr>
          <p:cNvPicPr preferRelativeResize="0"/>
          <p:nvPr/>
        </p:nvPicPr>
        <p:blipFill>
          <a:blip r:embed="rId4">
            <a:alphaModFix/>
          </a:blip>
          <a:stretch>
            <a:fillRect/>
          </a:stretch>
        </p:blipFill>
        <p:spPr>
          <a:xfrm>
            <a:off x="1719325" y="1417804"/>
            <a:ext cx="11191750" cy="6295375"/>
          </a:xfrm>
          <a:prstGeom prst="rect">
            <a:avLst/>
          </a:prstGeom>
          <a:noFill/>
          <a:ln>
            <a:noFill/>
          </a:ln>
        </p:spPr>
      </p:pic>
      <p:sp>
        <p:nvSpPr>
          <p:cNvPr id="411" name="Google Shape;411;p40"/>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0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1"/>
          <p:cNvSpPr/>
          <p:nvPr/>
        </p:nvSpPr>
        <p:spPr>
          <a:xfrm>
            <a:off x="793790" y="793671"/>
            <a:ext cx="4458533"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91C53"/>
              </a:buClr>
              <a:buSzPts val="2900"/>
              <a:buFont typeface="Instrument Sans"/>
              <a:buNone/>
            </a:pPr>
            <a:r>
              <a:rPr b="0" i="0" lang="en-US" sz="2900" u="none" cap="none" strike="noStrike">
                <a:solidFill>
                  <a:srgbClr val="091C53"/>
                </a:solidFill>
                <a:latin typeface="Instrument Sans"/>
                <a:ea typeface="Instrument Sans"/>
                <a:cs typeface="Instrument Sans"/>
                <a:sym typeface="Instrument Sans"/>
              </a:rPr>
              <a:t>Demonstration: User POV</a:t>
            </a:r>
            <a:endParaRPr b="0" i="0" sz="2900" u="none" cap="none" strike="noStrike"/>
          </a:p>
        </p:txBody>
      </p:sp>
      <p:pic>
        <p:nvPicPr>
          <p:cNvPr descr="preencoded.png" id="418" name="Google Shape;418;p41"/>
          <p:cNvPicPr preferRelativeResize="0"/>
          <p:nvPr/>
        </p:nvPicPr>
        <p:blipFill rotWithShape="1">
          <a:blip r:embed="rId3">
            <a:alphaModFix/>
          </a:blip>
          <a:srcRect b="0" l="0" r="0" t="0"/>
          <a:stretch/>
        </p:blipFill>
        <p:spPr>
          <a:xfrm>
            <a:off x="793790" y="1549241"/>
            <a:ext cx="737116" cy="884515"/>
          </a:xfrm>
          <a:prstGeom prst="rect">
            <a:avLst/>
          </a:prstGeom>
          <a:noFill/>
          <a:ln>
            <a:noFill/>
          </a:ln>
        </p:spPr>
      </p:pic>
      <p:sp>
        <p:nvSpPr>
          <p:cNvPr id="419" name="Google Shape;419;p41"/>
          <p:cNvSpPr/>
          <p:nvPr/>
        </p:nvSpPr>
        <p:spPr>
          <a:xfrm>
            <a:off x="1678305" y="1696641"/>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Initial Contact</a:t>
            </a:r>
            <a:endParaRPr b="0" i="0" sz="1450" u="none" cap="none" strike="noStrike"/>
          </a:p>
        </p:txBody>
      </p:sp>
      <p:sp>
        <p:nvSpPr>
          <p:cNvPr id="420" name="Google Shape;420;p41"/>
          <p:cNvSpPr/>
          <p:nvPr/>
        </p:nvSpPr>
        <p:spPr>
          <a:xfrm>
            <a:off x="1678305" y="2015371"/>
            <a:ext cx="1215830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Caller dials main ATSD number</a:t>
            </a:r>
            <a:endParaRPr b="0" i="0" sz="1150" u="none" cap="none" strike="noStrike"/>
          </a:p>
        </p:txBody>
      </p:sp>
      <p:pic>
        <p:nvPicPr>
          <p:cNvPr descr="preencoded.png" id="421" name="Google Shape;421;p41"/>
          <p:cNvPicPr preferRelativeResize="0"/>
          <p:nvPr/>
        </p:nvPicPr>
        <p:blipFill rotWithShape="1">
          <a:blip r:embed="rId4">
            <a:alphaModFix/>
          </a:blip>
          <a:srcRect b="0" l="0" r="0" t="0"/>
          <a:stretch/>
        </p:blipFill>
        <p:spPr>
          <a:xfrm>
            <a:off x="793790" y="2433757"/>
            <a:ext cx="737116" cy="884515"/>
          </a:xfrm>
          <a:prstGeom prst="rect">
            <a:avLst/>
          </a:prstGeom>
          <a:noFill/>
          <a:ln>
            <a:noFill/>
          </a:ln>
        </p:spPr>
      </p:pic>
      <p:sp>
        <p:nvSpPr>
          <p:cNvPr id="422" name="Google Shape;422;p41"/>
          <p:cNvSpPr/>
          <p:nvPr/>
        </p:nvSpPr>
        <p:spPr>
          <a:xfrm>
            <a:off x="1678305" y="2581156"/>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Hours Check</a:t>
            </a:r>
            <a:endParaRPr b="0" i="0" sz="1450" u="none" cap="none" strike="noStrike"/>
          </a:p>
        </p:txBody>
      </p:sp>
      <p:sp>
        <p:nvSpPr>
          <p:cNvPr id="423" name="Google Shape;423;p41"/>
          <p:cNvSpPr/>
          <p:nvPr/>
        </p:nvSpPr>
        <p:spPr>
          <a:xfrm>
            <a:off x="1678305" y="2899886"/>
            <a:ext cx="1215830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System plays open/closed message based on business hours</a:t>
            </a:r>
            <a:endParaRPr b="0" i="0" sz="1150" u="none" cap="none" strike="noStrike"/>
          </a:p>
        </p:txBody>
      </p:sp>
      <p:pic>
        <p:nvPicPr>
          <p:cNvPr descr="preencoded.png" id="424" name="Google Shape;424;p41"/>
          <p:cNvPicPr preferRelativeResize="0"/>
          <p:nvPr/>
        </p:nvPicPr>
        <p:blipFill rotWithShape="1">
          <a:blip r:embed="rId5">
            <a:alphaModFix/>
          </a:blip>
          <a:srcRect b="0" l="0" r="0" t="0"/>
          <a:stretch/>
        </p:blipFill>
        <p:spPr>
          <a:xfrm>
            <a:off x="793790" y="3318272"/>
            <a:ext cx="737116" cy="884515"/>
          </a:xfrm>
          <a:prstGeom prst="rect">
            <a:avLst/>
          </a:prstGeom>
          <a:noFill/>
          <a:ln>
            <a:noFill/>
          </a:ln>
        </p:spPr>
      </p:pic>
      <p:sp>
        <p:nvSpPr>
          <p:cNvPr id="425" name="Google Shape;425;p41"/>
          <p:cNvSpPr/>
          <p:nvPr/>
        </p:nvSpPr>
        <p:spPr>
          <a:xfrm>
            <a:off x="1678305" y="3465671"/>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Phone Verification</a:t>
            </a:r>
            <a:endParaRPr b="0" i="0" sz="1450" u="none" cap="none" strike="noStrike"/>
          </a:p>
        </p:txBody>
      </p:sp>
      <p:sp>
        <p:nvSpPr>
          <p:cNvPr id="426" name="Google Shape;426;p41"/>
          <p:cNvSpPr/>
          <p:nvPr/>
        </p:nvSpPr>
        <p:spPr>
          <a:xfrm>
            <a:off x="1678305" y="3784402"/>
            <a:ext cx="1215830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System confirms or captures caller's phone number</a:t>
            </a:r>
            <a:endParaRPr b="0" i="0" sz="1150" u="none" cap="none" strike="noStrike"/>
          </a:p>
        </p:txBody>
      </p:sp>
      <p:pic>
        <p:nvPicPr>
          <p:cNvPr descr="preencoded.png" id="427" name="Google Shape;427;p41"/>
          <p:cNvPicPr preferRelativeResize="0"/>
          <p:nvPr/>
        </p:nvPicPr>
        <p:blipFill rotWithShape="1">
          <a:blip r:embed="rId6">
            <a:alphaModFix/>
          </a:blip>
          <a:srcRect b="0" l="0" r="0" t="0"/>
          <a:stretch/>
        </p:blipFill>
        <p:spPr>
          <a:xfrm>
            <a:off x="793790" y="4202787"/>
            <a:ext cx="737116" cy="1556504"/>
          </a:xfrm>
          <a:prstGeom prst="rect">
            <a:avLst/>
          </a:prstGeom>
          <a:noFill/>
          <a:ln>
            <a:noFill/>
          </a:ln>
        </p:spPr>
      </p:pic>
      <p:sp>
        <p:nvSpPr>
          <p:cNvPr id="428" name="Google Shape;428;p41"/>
          <p:cNvSpPr/>
          <p:nvPr/>
        </p:nvSpPr>
        <p:spPr>
          <a:xfrm>
            <a:off x="1678305" y="4350187"/>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Menu Selection</a:t>
            </a:r>
            <a:endParaRPr b="0" i="0" sz="1450" u="none" cap="none" strike="noStrike"/>
          </a:p>
        </p:txBody>
      </p:sp>
      <p:sp>
        <p:nvSpPr>
          <p:cNvPr id="429" name="Google Shape;429;p41"/>
          <p:cNvSpPr/>
          <p:nvPr/>
        </p:nvSpPr>
        <p:spPr>
          <a:xfrm>
            <a:off x="1678305" y="4668917"/>
            <a:ext cx="12158305" cy="942975"/>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Press 1: Password Press 2: AsULearn Press 3: Help Desk Press 4: Tech Support</a:t>
            </a:r>
            <a:endParaRPr b="0" i="0" sz="1150" u="none" cap="none" strike="noStrike"/>
          </a:p>
        </p:txBody>
      </p:sp>
      <p:pic>
        <p:nvPicPr>
          <p:cNvPr descr="preencoded.png" id="430" name="Google Shape;430;p41"/>
          <p:cNvPicPr preferRelativeResize="0"/>
          <p:nvPr/>
        </p:nvPicPr>
        <p:blipFill rotWithShape="1">
          <a:blip r:embed="rId7">
            <a:alphaModFix/>
          </a:blip>
          <a:srcRect b="0" l="0" r="0" t="0"/>
          <a:stretch/>
        </p:blipFill>
        <p:spPr>
          <a:xfrm>
            <a:off x="793790" y="5759291"/>
            <a:ext cx="737116" cy="884515"/>
          </a:xfrm>
          <a:prstGeom prst="rect">
            <a:avLst/>
          </a:prstGeom>
          <a:noFill/>
          <a:ln>
            <a:noFill/>
          </a:ln>
        </p:spPr>
      </p:pic>
      <p:sp>
        <p:nvSpPr>
          <p:cNvPr id="431" name="Google Shape;431;p41"/>
          <p:cNvSpPr/>
          <p:nvPr/>
        </p:nvSpPr>
        <p:spPr>
          <a:xfrm>
            <a:off x="1678305" y="5906691"/>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Queue Placement</a:t>
            </a:r>
            <a:endParaRPr b="0" i="0" sz="1450" u="none" cap="none" strike="noStrike"/>
          </a:p>
        </p:txBody>
      </p:sp>
      <p:sp>
        <p:nvSpPr>
          <p:cNvPr id="432" name="Google Shape;432;p41"/>
          <p:cNvSpPr/>
          <p:nvPr/>
        </p:nvSpPr>
        <p:spPr>
          <a:xfrm>
            <a:off x="1678305" y="6225421"/>
            <a:ext cx="12158305"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Enter queue with hold music &amp; callback option</a:t>
            </a:r>
            <a:endParaRPr b="0" i="0" sz="1150" u="none" cap="none" strike="noStrike"/>
          </a:p>
        </p:txBody>
      </p:sp>
      <p:sp>
        <p:nvSpPr>
          <p:cNvPr id="433" name="Google Shape;433;p41"/>
          <p:cNvSpPr/>
          <p:nvPr/>
        </p:nvSpPr>
        <p:spPr>
          <a:xfrm>
            <a:off x="793790" y="6809661"/>
            <a:ext cx="13042821" cy="626269"/>
          </a:xfrm>
          <a:prstGeom prst="roundRect">
            <a:avLst>
              <a:gd fmla="val 21188" name="adj"/>
            </a:avLst>
          </a:prstGeom>
          <a:solidFill>
            <a:srgbClr val="B5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34" name="Google Shape;434;p41"/>
          <p:cNvPicPr preferRelativeResize="0"/>
          <p:nvPr/>
        </p:nvPicPr>
        <p:blipFill rotWithShape="1">
          <a:blip r:embed="rId8">
            <a:alphaModFix/>
          </a:blip>
          <a:srcRect b="0" l="0" r="0" t="0"/>
          <a:stretch/>
        </p:blipFill>
        <p:spPr>
          <a:xfrm>
            <a:off x="941189" y="7032427"/>
            <a:ext cx="184190" cy="147399"/>
          </a:xfrm>
          <a:prstGeom prst="rect">
            <a:avLst/>
          </a:prstGeom>
          <a:noFill/>
          <a:ln>
            <a:noFill/>
          </a:ln>
        </p:spPr>
      </p:pic>
      <p:sp>
        <p:nvSpPr>
          <p:cNvPr id="435" name="Google Shape;435;p41"/>
          <p:cNvSpPr/>
          <p:nvPr/>
        </p:nvSpPr>
        <p:spPr>
          <a:xfrm>
            <a:off x="1272778" y="6993850"/>
            <a:ext cx="12416433"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000000"/>
              </a:buClr>
              <a:buSzPts val="1150"/>
              <a:buFont typeface="Instrument Sans"/>
              <a:buNone/>
            </a:pPr>
            <a:r>
              <a:rPr b="0" i="0" lang="en-US" sz="1150" u="none" cap="none" strike="noStrike">
                <a:solidFill>
                  <a:srgbClr val="000000"/>
                </a:solidFill>
                <a:latin typeface="Instrument Sans"/>
                <a:ea typeface="Instrument Sans"/>
                <a:cs typeface="Instrument Sans"/>
                <a:sym typeface="Instrument Sans"/>
              </a:rPr>
              <a:t>Streamlined, professional experience from the caller's perspective</a:t>
            </a:r>
            <a:endParaRPr b="0" i="0" sz="1150" u="none" cap="none" strike="noStrike"/>
          </a:p>
        </p:txBody>
      </p:sp>
      <p:sp>
        <p:nvSpPr>
          <p:cNvPr id="436" name="Google Shape;436;p41"/>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descr="preencoded.png" id="442" name="Google Shape;442;p42"/>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443" name="Google Shape;443;p42"/>
          <p:cNvSpPr/>
          <p:nvPr/>
        </p:nvSpPr>
        <p:spPr>
          <a:xfrm>
            <a:off x="6280190" y="705445"/>
            <a:ext cx="6547723" cy="637937"/>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91C53"/>
              </a:buClr>
              <a:buSzPts val="4000"/>
              <a:buFont typeface="Instrument Sans"/>
              <a:buNone/>
            </a:pPr>
            <a:r>
              <a:rPr b="0" i="0" lang="en-US" sz="4000" u="none" cap="none" strike="noStrike">
                <a:solidFill>
                  <a:srgbClr val="091C53"/>
                </a:solidFill>
                <a:latin typeface="Instrument Sans"/>
                <a:ea typeface="Instrument Sans"/>
                <a:cs typeface="Instrument Sans"/>
                <a:sym typeface="Instrument Sans"/>
              </a:rPr>
              <a:t>Demonstration: Agent POV</a:t>
            </a:r>
            <a:endParaRPr b="0" i="0" sz="4000" u="none" cap="none" strike="noStrike"/>
          </a:p>
        </p:txBody>
      </p:sp>
      <p:pic>
        <p:nvPicPr>
          <p:cNvPr descr="preencoded.png" id="444" name="Google Shape;444;p42"/>
          <p:cNvPicPr preferRelativeResize="0"/>
          <p:nvPr/>
        </p:nvPicPr>
        <p:blipFill rotWithShape="1">
          <a:blip r:embed="rId4">
            <a:alphaModFix/>
          </a:blip>
          <a:srcRect b="0" l="0" r="0" t="0"/>
          <a:stretch/>
        </p:blipFill>
        <p:spPr>
          <a:xfrm>
            <a:off x="6280190" y="1879044"/>
            <a:ext cx="2813804" cy="2813804"/>
          </a:xfrm>
          <a:prstGeom prst="rect">
            <a:avLst/>
          </a:prstGeom>
          <a:noFill/>
          <a:ln>
            <a:noFill/>
          </a:ln>
        </p:spPr>
      </p:pic>
      <p:sp>
        <p:nvSpPr>
          <p:cNvPr id="445" name="Google Shape;445;p42"/>
          <p:cNvSpPr/>
          <p:nvPr/>
        </p:nvSpPr>
        <p:spPr>
          <a:xfrm>
            <a:off x="6280190" y="4922401"/>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91C53"/>
              </a:buClr>
              <a:buSzPts val="2000"/>
              <a:buFont typeface="Instrument Sans"/>
              <a:buNone/>
            </a:pPr>
            <a:r>
              <a:rPr b="0" i="0" lang="en-US" sz="2000" u="none" cap="none" strike="noStrike">
                <a:solidFill>
                  <a:srgbClr val="091C53"/>
                </a:solidFill>
                <a:latin typeface="Instrument Sans"/>
                <a:ea typeface="Instrument Sans"/>
                <a:cs typeface="Instrument Sans"/>
                <a:sym typeface="Instrument Sans"/>
              </a:rPr>
              <a:t>Agent Workflow</a:t>
            </a:r>
            <a:endParaRPr b="0" i="0" sz="2000" u="none" cap="none" strike="noStrike"/>
          </a:p>
        </p:txBody>
      </p:sp>
      <p:sp>
        <p:nvSpPr>
          <p:cNvPr id="446" name="Google Shape;446;p42"/>
          <p:cNvSpPr/>
          <p:nvPr/>
        </p:nvSpPr>
        <p:spPr>
          <a:xfrm>
            <a:off x="6280190" y="5445323"/>
            <a:ext cx="3126462" cy="980123"/>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1E3063"/>
              </a:buClr>
              <a:buSzPts val="1600"/>
              <a:buFont typeface="Instrument Sans"/>
              <a:buNone/>
            </a:pPr>
            <a:r>
              <a:rPr b="0" i="0" lang="en-US" sz="1600" u="none" cap="none" strike="noStrike">
                <a:solidFill>
                  <a:srgbClr val="1E3063"/>
                </a:solidFill>
                <a:latin typeface="Instrument Sans"/>
                <a:ea typeface="Instrument Sans"/>
                <a:cs typeface="Instrument Sans"/>
                <a:sym typeface="Instrument Sans"/>
              </a:rPr>
              <a:t>Agents log into Webex agent desktop and join appropriate queues</a:t>
            </a:r>
            <a:endParaRPr b="0" i="0" sz="1600" u="none" cap="none" strike="noStrike"/>
          </a:p>
        </p:txBody>
      </p:sp>
      <p:sp>
        <p:nvSpPr>
          <p:cNvPr id="447" name="Google Shape;447;p42"/>
          <p:cNvSpPr/>
          <p:nvPr/>
        </p:nvSpPr>
        <p:spPr>
          <a:xfrm>
            <a:off x="6280190" y="6609159"/>
            <a:ext cx="3126462" cy="65341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1E3063"/>
              </a:buClr>
              <a:buSzPts val="1600"/>
              <a:buFont typeface="Instrument Sans"/>
              <a:buNone/>
            </a:pPr>
            <a:r>
              <a:rPr b="0" i="0" lang="en-US" sz="1600" u="none" cap="none" strike="noStrike">
                <a:solidFill>
                  <a:srgbClr val="1E3063"/>
                </a:solidFill>
                <a:latin typeface="Instrument Sans"/>
                <a:ea typeface="Instrument Sans"/>
                <a:cs typeface="Instrument Sans"/>
                <a:sym typeface="Instrument Sans"/>
              </a:rPr>
              <a:t>When call delivered, automatic ticket creation begins</a:t>
            </a:r>
            <a:endParaRPr b="0" i="0" sz="1600" u="none" cap="none" strike="noStrike"/>
          </a:p>
        </p:txBody>
      </p:sp>
      <p:sp>
        <p:nvSpPr>
          <p:cNvPr id="448" name="Google Shape;448;p42"/>
          <p:cNvSpPr/>
          <p:nvPr/>
        </p:nvSpPr>
        <p:spPr>
          <a:xfrm>
            <a:off x="9912191" y="1853565"/>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91C53"/>
              </a:buClr>
              <a:buSzPts val="2000"/>
              <a:buFont typeface="Instrument Sans"/>
              <a:buNone/>
            </a:pPr>
            <a:r>
              <a:rPr b="0" i="0" lang="en-US" sz="2000" u="none" cap="none" strike="noStrike">
                <a:solidFill>
                  <a:srgbClr val="091C53"/>
                </a:solidFill>
                <a:latin typeface="Instrument Sans"/>
                <a:ea typeface="Instrument Sans"/>
                <a:cs typeface="Instrument Sans"/>
                <a:sym typeface="Instrument Sans"/>
              </a:rPr>
              <a:t>Automated Process</a:t>
            </a:r>
            <a:endParaRPr b="0" i="0" sz="2000" u="none" cap="none" strike="noStrike"/>
          </a:p>
        </p:txBody>
      </p:sp>
      <p:sp>
        <p:nvSpPr>
          <p:cNvPr id="449" name="Google Shape;449;p42"/>
          <p:cNvSpPr/>
          <p:nvPr/>
        </p:nvSpPr>
        <p:spPr>
          <a:xfrm>
            <a:off x="9912191" y="2376488"/>
            <a:ext cx="3931920" cy="653415"/>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1E3063"/>
              </a:buClr>
              <a:buSzPts val="1600"/>
              <a:buFont typeface="Calibri"/>
              <a:buAutoNum type="arabicPeriod"/>
            </a:pPr>
            <a:r>
              <a:rPr b="0" i="0" lang="en-US" sz="1600" u="none" cap="none" strike="noStrike">
                <a:solidFill>
                  <a:srgbClr val="1E3063"/>
                </a:solidFill>
                <a:latin typeface="Instrument Sans"/>
                <a:ea typeface="Instrument Sans"/>
                <a:cs typeface="Instrument Sans"/>
                <a:sym typeface="Instrument Sans"/>
              </a:rPr>
              <a:t>Webex flow invokes HTTP Request activity</a:t>
            </a:r>
            <a:endParaRPr b="0" i="0" sz="1600" u="none" cap="none" strike="noStrike"/>
          </a:p>
        </p:txBody>
      </p:sp>
      <p:sp>
        <p:nvSpPr>
          <p:cNvPr id="450" name="Google Shape;450;p42"/>
          <p:cNvSpPr/>
          <p:nvPr/>
        </p:nvSpPr>
        <p:spPr>
          <a:xfrm>
            <a:off x="9912191" y="3101340"/>
            <a:ext cx="3931920" cy="653415"/>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1E3063"/>
              </a:buClr>
              <a:buSzPts val="1600"/>
              <a:buFont typeface="Calibri"/>
              <a:buAutoNum type="arabicPeriod" startAt="2"/>
            </a:pPr>
            <a:r>
              <a:rPr b="0" i="0" lang="en-US" sz="1600" u="none" cap="none" strike="noStrike">
                <a:solidFill>
                  <a:srgbClr val="1E3063"/>
                </a:solidFill>
                <a:latin typeface="Instrument Sans"/>
                <a:ea typeface="Instrument Sans"/>
                <a:cs typeface="Instrument Sans"/>
                <a:sym typeface="Instrument Sans"/>
              </a:rPr>
              <a:t>Cloudflare Worker sends POST to Jira with all ticket fields</a:t>
            </a:r>
            <a:endParaRPr b="0" i="0" sz="1600" u="none" cap="none" strike="noStrike"/>
          </a:p>
        </p:txBody>
      </p:sp>
      <p:sp>
        <p:nvSpPr>
          <p:cNvPr id="451" name="Google Shape;451;p42"/>
          <p:cNvSpPr/>
          <p:nvPr/>
        </p:nvSpPr>
        <p:spPr>
          <a:xfrm>
            <a:off x="9912191" y="3826193"/>
            <a:ext cx="3931920" cy="326708"/>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1E3063"/>
              </a:buClr>
              <a:buSzPts val="1600"/>
              <a:buFont typeface="Calibri"/>
              <a:buAutoNum type="arabicPeriod" startAt="3"/>
            </a:pPr>
            <a:r>
              <a:rPr b="0" i="0" lang="en-US" sz="1600" u="none" cap="none" strike="noStrike">
                <a:solidFill>
                  <a:srgbClr val="1E3063"/>
                </a:solidFill>
                <a:latin typeface="Instrument Sans"/>
                <a:ea typeface="Instrument Sans"/>
                <a:cs typeface="Instrument Sans"/>
                <a:sym typeface="Instrument Sans"/>
              </a:rPr>
              <a:t>Jira returns newly created ticket ID</a:t>
            </a:r>
            <a:endParaRPr b="0" i="0" sz="1600" u="none" cap="none" strike="noStrike"/>
          </a:p>
        </p:txBody>
      </p:sp>
      <p:sp>
        <p:nvSpPr>
          <p:cNvPr id="452" name="Google Shape;452;p42"/>
          <p:cNvSpPr/>
          <p:nvPr/>
        </p:nvSpPr>
        <p:spPr>
          <a:xfrm>
            <a:off x="9912191" y="4224338"/>
            <a:ext cx="3931920" cy="653415"/>
          </a:xfrm>
          <a:prstGeom prst="rect">
            <a:avLst/>
          </a:prstGeom>
          <a:noFill/>
          <a:ln>
            <a:noFill/>
          </a:ln>
        </p:spPr>
        <p:txBody>
          <a:bodyPr anchorCtr="0" anchor="t" bIns="0" lIns="0" spcFirstLastPara="1" rIns="0" wrap="square" tIns="0">
            <a:noAutofit/>
          </a:bodyPr>
          <a:lstStyle/>
          <a:p>
            <a:pPr indent="0" lvl="0" marL="0" marR="0" rtl="0" algn="l">
              <a:lnSpc>
                <a:spcPct val="159375"/>
              </a:lnSpc>
              <a:spcBef>
                <a:spcPts val="0"/>
              </a:spcBef>
              <a:spcAft>
                <a:spcPts val="0"/>
              </a:spcAft>
              <a:buClr>
                <a:srgbClr val="1E3063"/>
              </a:buClr>
              <a:buSzPts val="1600"/>
              <a:buFont typeface="Instrument Sans"/>
              <a:buNone/>
            </a:pPr>
            <a:r>
              <a:rPr b="0" i="0" lang="en-US" sz="1600" u="none" cap="none" strike="noStrike">
                <a:solidFill>
                  <a:srgbClr val="1E3063"/>
                </a:solidFill>
                <a:latin typeface="Instrument Sans"/>
                <a:ea typeface="Instrument Sans"/>
                <a:cs typeface="Instrument Sans"/>
                <a:sym typeface="Instrument Sans"/>
              </a:rPr>
              <a:t>Webex triggers </a:t>
            </a:r>
            <a:r>
              <a:rPr b="1" i="0" lang="en-US" sz="1600" u="none" cap="none" strike="noStrike">
                <a:solidFill>
                  <a:srgbClr val="1E3063"/>
                </a:solidFill>
                <a:latin typeface="Instrument Sans"/>
                <a:ea typeface="Instrument Sans"/>
                <a:cs typeface="Instrument Sans"/>
                <a:sym typeface="Instrument Sans"/>
              </a:rPr>
              <a:t>JiraTicketPopUp</a:t>
            </a:r>
            <a:r>
              <a:rPr b="0" i="0" lang="en-US" sz="1600" u="none" cap="none" strike="noStrike">
                <a:solidFill>
                  <a:srgbClr val="1E3063"/>
                </a:solidFill>
                <a:latin typeface="Instrument Sans"/>
                <a:ea typeface="Instrument Sans"/>
                <a:cs typeface="Instrument Sans"/>
                <a:sym typeface="Instrument Sans"/>
              </a:rPr>
              <a:t> activity</a:t>
            </a:r>
            <a:endParaRPr b="0" i="0" sz="1600" u="none" cap="none" strike="noStrike"/>
          </a:p>
        </p:txBody>
      </p:sp>
      <p:sp>
        <p:nvSpPr>
          <p:cNvPr id="453" name="Google Shape;453;p42"/>
          <p:cNvSpPr/>
          <p:nvPr/>
        </p:nvSpPr>
        <p:spPr>
          <a:xfrm>
            <a:off x="9912191" y="4949190"/>
            <a:ext cx="3931920" cy="326708"/>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1E3063"/>
              </a:buClr>
              <a:buSzPts val="1600"/>
              <a:buFont typeface="Calibri"/>
              <a:buAutoNum type="arabicPeriod" startAt="5"/>
            </a:pPr>
            <a:r>
              <a:rPr b="0" i="0" lang="en-US" sz="1600" u="none" cap="none" strike="noStrike">
                <a:solidFill>
                  <a:srgbClr val="1E3063"/>
                </a:solidFill>
                <a:latin typeface="Instrument Sans"/>
                <a:ea typeface="Instrument Sans"/>
                <a:cs typeface="Instrument Sans"/>
                <a:sym typeface="Instrument Sans"/>
              </a:rPr>
              <a:t>Ticket opens in agent's browser</a:t>
            </a:r>
            <a:endParaRPr b="0" i="0" sz="1600" u="none" cap="none" strike="noStrike"/>
          </a:p>
        </p:txBody>
      </p:sp>
      <p:sp>
        <p:nvSpPr>
          <p:cNvPr id="454" name="Google Shape;454;p42"/>
          <p:cNvSpPr/>
          <p:nvPr/>
        </p:nvSpPr>
        <p:spPr>
          <a:xfrm>
            <a:off x="9912191" y="5479971"/>
            <a:ext cx="2551748" cy="318849"/>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091C53"/>
              </a:buClr>
              <a:buSzPts val="2000"/>
              <a:buFont typeface="Instrument Sans"/>
              <a:buNone/>
            </a:pPr>
            <a:r>
              <a:rPr b="0" i="0" lang="en-US" sz="2000" u="none" cap="none" strike="noStrike">
                <a:solidFill>
                  <a:srgbClr val="091C53"/>
                </a:solidFill>
                <a:latin typeface="Instrument Sans"/>
                <a:ea typeface="Instrument Sans"/>
                <a:cs typeface="Instrument Sans"/>
                <a:sym typeface="Instrument Sans"/>
              </a:rPr>
              <a:t>Agent Actions</a:t>
            </a:r>
            <a:endParaRPr b="0" i="0" sz="2000" u="none" cap="none" strike="noStrike"/>
          </a:p>
        </p:txBody>
      </p:sp>
      <p:sp>
        <p:nvSpPr>
          <p:cNvPr id="455" name="Google Shape;455;p42"/>
          <p:cNvSpPr/>
          <p:nvPr/>
        </p:nvSpPr>
        <p:spPr>
          <a:xfrm>
            <a:off x="9912191" y="6002893"/>
            <a:ext cx="3931920" cy="326708"/>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1E3063"/>
              </a:buClr>
              <a:buSzPts val="1600"/>
              <a:buFont typeface="Instrument Sans"/>
              <a:buChar char="•"/>
            </a:pPr>
            <a:r>
              <a:rPr b="0" i="0" lang="en-US" sz="1600" u="none" cap="none" strike="noStrike">
                <a:solidFill>
                  <a:srgbClr val="1E3063"/>
                </a:solidFill>
                <a:latin typeface="Instrument Sans"/>
                <a:ea typeface="Instrument Sans"/>
                <a:cs typeface="Instrument Sans"/>
                <a:sym typeface="Instrument Sans"/>
              </a:rPr>
              <a:t>Confirm caller details</a:t>
            </a:r>
            <a:endParaRPr b="0" i="0" sz="1600" u="none" cap="none" strike="noStrike"/>
          </a:p>
        </p:txBody>
      </p:sp>
      <p:sp>
        <p:nvSpPr>
          <p:cNvPr id="456" name="Google Shape;456;p42"/>
          <p:cNvSpPr/>
          <p:nvPr/>
        </p:nvSpPr>
        <p:spPr>
          <a:xfrm>
            <a:off x="9912191" y="6401038"/>
            <a:ext cx="3931920" cy="326708"/>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1E3063"/>
              </a:buClr>
              <a:buSzPts val="1600"/>
              <a:buFont typeface="Instrument Sans"/>
              <a:buChar char="•"/>
            </a:pPr>
            <a:r>
              <a:rPr b="0" i="0" lang="en-US" sz="1600" u="none" cap="none" strike="noStrike">
                <a:solidFill>
                  <a:srgbClr val="1E3063"/>
                </a:solidFill>
                <a:latin typeface="Instrument Sans"/>
                <a:ea typeface="Instrument Sans"/>
                <a:cs typeface="Instrument Sans"/>
                <a:sym typeface="Instrument Sans"/>
              </a:rPr>
              <a:t>Add extra notes as needed</a:t>
            </a:r>
            <a:endParaRPr b="0" i="0" sz="1600" u="none" cap="none" strike="noStrike"/>
          </a:p>
        </p:txBody>
      </p:sp>
      <p:sp>
        <p:nvSpPr>
          <p:cNvPr id="457" name="Google Shape;457;p42"/>
          <p:cNvSpPr/>
          <p:nvPr/>
        </p:nvSpPr>
        <p:spPr>
          <a:xfrm>
            <a:off x="9912191" y="6799183"/>
            <a:ext cx="3931920" cy="653415"/>
          </a:xfrm>
          <a:prstGeom prst="rect">
            <a:avLst/>
          </a:prstGeom>
          <a:noFill/>
          <a:ln>
            <a:noFill/>
          </a:ln>
        </p:spPr>
        <p:txBody>
          <a:bodyPr anchorCtr="0" anchor="t" bIns="0" lIns="0" spcFirstLastPara="1" rIns="0" wrap="square" tIns="0">
            <a:noAutofit/>
          </a:bodyPr>
          <a:lstStyle/>
          <a:p>
            <a:pPr indent="-342900" lvl="0" marL="342900" marR="0" rtl="0" algn="l">
              <a:lnSpc>
                <a:spcPct val="159375"/>
              </a:lnSpc>
              <a:spcBef>
                <a:spcPts val="0"/>
              </a:spcBef>
              <a:spcAft>
                <a:spcPts val="0"/>
              </a:spcAft>
              <a:buClr>
                <a:srgbClr val="1E3063"/>
              </a:buClr>
              <a:buSzPts val="1600"/>
              <a:buFont typeface="Instrument Sans"/>
              <a:buChar char="•"/>
            </a:pPr>
            <a:r>
              <a:rPr b="0" i="0" lang="en-US" sz="1600" u="none" cap="none" strike="noStrike">
                <a:solidFill>
                  <a:srgbClr val="1E3063"/>
                </a:solidFill>
                <a:latin typeface="Instrument Sans"/>
                <a:ea typeface="Instrument Sans"/>
                <a:cs typeface="Instrument Sans"/>
                <a:sym typeface="Instrument Sans"/>
              </a:rPr>
              <a:t>Work issue using normal Jira workflows</a:t>
            </a:r>
            <a:endParaRPr b="0" i="0" sz="1600" u="none" cap="none" strike="noStrike"/>
          </a:p>
        </p:txBody>
      </p:sp>
      <p:sp>
        <p:nvSpPr>
          <p:cNvPr id="458" name="Google Shape;458;p42"/>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descr="preencoded.png" id="464" name="Google Shape;464;p43"/>
          <p:cNvPicPr preferRelativeResize="0"/>
          <p:nvPr/>
        </p:nvPicPr>
        <p:blipFill rotWithShape="1">
          <a:blip r:embed="rId3">
            <a:alphaModFix/>
          </a:blip>
          <a:srcRect b="0" l="0" r="0" t="0"/>
          <a:stretch/>
        </p:blipFill>
        <p:spPr>
          <a:xfrm>
            <a:off x="0" y="0"/>
            <a:ext cx="5760720" cy="8229600"/>
          </a:xfrm>
          <a:prstGeom prst="rect">
            <a:avLst/>
          </a:prstGeom>
          <a:noFill/>
          <a:ln>
            <a:noFill/>
          </a:ln>
        </p:spPr>
      </p:pic>
      <p:sp>
        <p:nvSpPr>
          <p:cNvPr id="465" name="Google Shape;465;p43"/>
          <p:cNvSpPr/>
          <p:nvPr/>
        </p:nvSpPr>
        <p:spPr>
          <a:xfrm>
            <a:off x="6280190" y="658892"/>
            <a:ext cx="4820007" cy="602456"/>
          </a:xfrm>
          <a:prstGeom prst="rect">
            <a:avLst/>
          </a:prstGeom>
          <a:noFill/>
          <a:ln>
            <a:noFill/>
          </a:ln>
        </p:spPr>
        <p:txBody>
          <a:bodyPr anchorCtr="0" anchor="t" bIns="0" lIns="0" spcFirstLastPara="1" rIns="0" wrap="square" tIns="0">
            <a:noAutofit/>
          </a:bodyPr>
          <a:lstStyle/>
          <a:p>
            <a:pPr indent="0" lvl="0" marL="0" marR="0" rtl="0" algn="l">
              <a:lnSpc>
                <a:spcPct val="125333"/>
              </a:lnSpc>
              <a:spcBef>
                <a:spcPts val="0"/>
              </a:spcBef>
              <a:spcAft>
                <a:spcPts val="0"/>
              </a:spcAft>
              <a:buClr>
                <a:srgbClr val="091C53"/>
              </a:buClr>
              <a:buSzPts val="3750"/>
              <a:buFont typeface="Instrument Sans"/>
              <a:buNone/>
            </a:pPr>
            <a:r>
              <a:rPr b="0" i="0" lang="en-US" sz="3750" u="none" cap="none" strike="noStrike">
                <a:solidFill>
                  <a:srgbClr val="091C53"/>
                </a:solidFill>
                <a:latin typeface="Instrument Sans"/>
                <a:ea typeface="Instrument Sans"/>
                <a:cs typeface="Instrument Sans"/>
                <a:sym typeface="Instrument Sans"/>
              </a:rPr>
              <a:t>Live Demonstration</a:t>
            </a:r>
            <a:endParaRPr b="0" i="0" sz="3750" u="none" cap="none" strike="noStrike"/>
          </a:p>
        </p:txBody>
      </p:sp>
      <p:sp>
        <p:nvSpPr>
          <p:cNvPr id="466" name="Google Shape;466;p43"/>
          <p:cNvSpPr/>
          <p:nvPr/>
        </p:nvSpPr>
        <p:spPr>
          <a:xfrm>
            <a:off x="6280190" y="1550551"/>
            <a:ext cx="7556421" cy="5422463"/>
          </a:xfrm>
          <a:prstGeom prst="rect">
            <a:avLst/>
          </a:prstGeom>
          <a:noFill/>
          <a:ln>
            <a:noFill/>
          </a:ln>
        </p:spPr>
        <p:txBody>
          <a:bodyPr anchorCtr="0" anchor="t" bIns="0" lIns="0" spcFirstLastPara="1" rIns="0" wrap="square" tIns="0">
            <a:noAutofit/>
          </a:bodyPr>
          <a:lstStyle/>
          <a:p>
            <a:pPr indent="0" lvl="0" marL="0" marR="0" rtl="0" algn="l">
              <a:lnSpc>
                <a:spcPct val="125110"/>
              </a:lnSpc>
              <a:spcBef>
                <a:spcPts val="0"/>
              </a:spcBef>
              <a:spcAft>
                <a:spcPts val="0"/>
              </a:spcAft>
              <a:buClr>
                <a:srgbClr val="091C53"/>
              </a:buClr>
              <a:buSzPts val="11350"/>
              <a:buFont typeface="Instrument Sans"/>
              <a:buNone/>
            </a:pPr>
            <a:r>
              <a:rPr b="0" i="0" lang="en-US" sz="11350" u="none" cap="none" strike="noStrike">
                <a:solidFill>
                  <a:srgbClr val="091C53"/>
                </a:solidFill>
                <a:latin typeface="Instrument Sans"/>
                <a:ea typeface="Instrument Sans"/>
                <a:cs typeface="Instrument Sans"/>
                <a:sym typeface="Instrument Sans"/>
              </a:rPr>
              <a:t>User &amp; Agent POV</a:t>
            </a:r>
            <a:endParaRPr b="0" i="0" sz="11350" u="none" cap="none" strike="noStrike"/>
          </a:p>
        </p:txBody>
      </p:sp>
      <p:sp>
        <p:nvSpPr>
          <p:cNvPr id="467" name="Google Shape;467;p43"/>
          <p:cNvSpPr/>
          <p:nvPr/>
        </p:nvSpPr>
        <p:spPr>
          <a:xfrm>
            <a:off x="6280190" y="7262217"/>
            <a:ext cx="7556421" cy="308372"/>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500"/>
              <a:buFont typeface="Instrument Sans"/>
              <a:buNone/>
            </a:pPr>
            <a:r>
              <a:rPr b="0" i="0" lang="en-US" sz="1500" u="none" cap="none" strike="noStrike">
                <a:solidFill>
                  <a:srgbClr val="1E3063"/>
                </a:solidFill>
                <a:latin typeface="Instrument Sans"/>
                <a:ea typeface="Instrument Sans"/>
                <a:cs typeface="Instrument Sans"/>
                <a:sym typeface="Instrument Sans"/>
              </a:rPr>
              <a:t>Complete end-to-end workflow from both perspectives</a:t>
            </a:r>
            <a:endParaRPr b="0" i="0" sz="1500" u="none" cap="none" strike="noStrike"/>
          </a:p>
        </p:txBody>
      </p:sp>
      <p:sp>
        <p:nvSpPr>
          <p:cNvPr id="468" name="Google Shape;468;p43"/>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descr="preencoded.png" id="474" name="Google Shape;474;p44"/>
          <p:cNvPicPr preferRelativeResize="0"/>
          <p:nvPr/>
        </p:nvPicPr>
        <p:blipFill rotWithShape="1">
          <a:blip r:embed="rId3">
            <a:alphaModFix/>
          </a:blip>
          <a:srcRect b="0" l="0" r="0" t="0"/>
          <a:stretch/>
        </p:blipFill>
        <p:spPr>
          <a:xfrm>
            <a:off x="0" y="0"/>
            <a:ext cx="14630400" cy="1935004"/>
          </a:xfrm>
          <a:prstGeom prst="rect">
            <a:avLst/>
          </a:prstGeom>
          <a:noFill/>
          <a:ln>
            <a:noFill/>
          </a:ln>
        </p:spPr>
      </p:pic>
      <p:sp>
        <p:nvSpPr>
          <p:cNvPr id="475" name="Google Shape;475;p44"/>
          <p:cNvSpPr/>
          <p:nvPr/>
        </p:nvSpPr>
        <p:spPr>
          <a:xfrm>
            <a:off x="793790" y="2576989"/>
            <a:ext cx="3685937" cy="460772"/>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91C53"/>
              </a:buClr>
              <a:buSzPts val="2900"/>
              <a:buFont typeface="Instrument Sans"/>
              <a:buNone/>
            </a:pPr>
            <a:r>
              <a:rPr b="0" i="0" lang="en-US" sz="2900" u="none" cap="none" strike="noStrike">
                <a:solidFill>
                  <a:srgbClr val="091C53"/>
                </a:solidFill>
                <a:latin typeface="Instrument Sans"/>
                <a:ea typeface="Instrument Sans"/>
                <a:cs typeface="Instrument Sans"/>
                <a:sym typeface="Instrument Sans"/>
              </a:rPr>
              <a:t>Summary</a:t>
            </a:r>
            <a:endParaRPr b="0" i="0" sz="2900" u="none" cap="none" strike="noStrike"/>
          </a:p>
        </p:txBody>
      </p:sp>
      <p:sp>
        <p:nvSpPr>
          <p:cNvPr id="476" name="Google Shape;476;p44"/>
          <p:cNvSpPr/>
          <p:nvPr/>
        </p:nvSpPr>
        <p:spPr>
          <a:xfrm>
            <a:off x="793790" y="3258860"/>
            <a:ext cx="6447711" cy="2072045"/>
          </a:xfrm>
          <a:prstGeom prst="roundRect">
            <a:avLst>
              <a:gd fmla="val 6404"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941189" y="3406259"/>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Sponsor Reaction</a:t>
            </a:r>
            <a:endParaRPr b="0" i="0" sz="1450" u="none" cap="none" strike="noStrike"/>
          </a:p>
        </p:txBody>
      </p:sp>
      <p:sp>
        <p:nvSpPr>
          <p:cNvPr id="478" name="Google Shape;478;p44"/>
          <p:cNvSpPr/>
          <p:nvPr/>
        </p:nvSpPr>
        <p:spPr>
          <a:xfrm>
            <a:off x="941189" y="3724989"/>
            <a:ext cx="615291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Sponsors appreciated solution addresses audit gap</a:t>
            </a:r>
            <a:endParaRPr b="0" i="0" sz="1150" u="none" cap="none" strike="noStrike"/>
          </a:p>
        </p:txBody>
      </p:sp>
      <p:sp>
        <p:nvSpPr>
          <p:cNvPr id="479" name="Google Shape;479;p44"/>
          <p:cNvSpPr/>
          <p:nvPr/>
        </p:nvSpPr>
        <p:spPr>
          <a:xfrm>
            <a:off x="941189" y="4049078"/>
            <a:ext cx="6152912"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Enthusiasm for production rollout after testing &amp; licensing</a:t>
            </a:r>
            <a:endParaRPr b="0" i="0" sz="1150" u="none" cap="none" strike="noStrike"/>
          </a:p>
        </p:txBody>
      </p:sp>
      <p:sp>
        <p:nvSpPr>
          <p:cNvPr id="480" name="Google Shape;480;p44"/>
          <p:cNvSpPr/>
          <p:nvPr/>
        </p:nvSpPr>
        <p:spPr>
          <a:xfrm>
            <a:off x="941189" y="4373166"/>
            <a:ext cx="6152912" cy="235744"/>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E3063"/>
              </a:buClr>
              <a:buSzPts val="1150"/>
              <a:buFont typeface="Instrument Sans"/>
              <a:buChar char="•"/>
            </a:pPr>
            <a:r>
              <a:rPr b="0" i="0" lang="en-US" sz="1150" u="none" cap="none" strike="noStrike">
                <a:solidFill>
                  <a:srgbClr val="1E3063"/>
                </a:solidFill>
                <a:latin typeface="Instrument Sans"/>
                <a:ea typeface="Instrument Sans"/>
                <a:cs typeface="Instrument Sans"/>
                <a:sym typeface="Instrument Sans"/>
              </a:rPr>
              <a:t>Formal staging environment testing</a:t>
            </a:r>
            <a:endParaRPr b="0" i="0" sz="1150" u="none" cap="none" strike="noStrike"/>
          </a:p>
        </p:txBody>
      </p:sp>
      <p:sp>
        <p:nvSpPr>
          <p:cNvPr id="481" name="Google Shape;481;p44"/>
          <p:cNvSpPr/>
          <p:nvPr/>
        </p:nvSpPr>
        <p:spPr>
          <a:xfrm>
            <a:off x="941189" y="4660463"/>
            <a:ext cx="6152912" cy="235744"/>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E3063"/>
              </a:buClr>
              <a:buSzPts val="1150"/>
              <a:buFont typeface="Instrument Sans"/>
              <a:buChar char="•"/>
            </a:pPr>
            <a:r>
              <a:rPr b="0" i="0" lang="en-US" sz="1150" u="none" cap="none" strike="noStrike">
                <a:solidFill>
                  <a:srgbClr val="1E3063"/>
                </a:solidFill>
                <a:latin typeface="Instrument Sans"/>
                <a:ea typeface="Instrument Sans"/>
                <a:cs typeface="Instrument Sans"/>
                <a:sym typeface="Instrument Sans"/>
              </a:rPr>
              <a:t>Comprehensive operator training</a:t>
            </a:r>
            <a:endParaRPr b="0" i="0" sz="1150" u="none" cap="none" strike="noStrike"/>
          </a:p>
        </p:txBody>
      </p:sp>
      <p:sp>
        <p:nvSpPr>
          <p:cNvPr id="482" name="Google Shape;482;p44"/>
          <p:cNvSpPr/>
          <p:nvPr/>
        </p:nvSpPr>
        <p:spPr>
          <a:xfrm>
            <a:off x="941189" y="4947761"/>
            <a:ext cx="6152912" cy="235744"/>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E3063"/>
              </a:buClr>
              <a:buSzPts val="1150"/>
              <a:buFont typeface="Instrument Sans"/>
              <a:buChar char="•"/>
            </a:pPr>
            <a:r>
              <a:rPr b="0" i="0" lang="en-US" sz="1150" u="none" cap="none" strike="noStrike">
                <a:solidFill>
                  <a:srgbClr val="1E3063"/>
                </a:solidFill>
                <a:latin typeface="Instrument Sans"/>
                <a:ea typeface="Instrument Sans"/>
                <a:cs typeface="Instrument Sans"/>
                <a:sym typeface="Instrument Sans"/>
              </a:rPr>
              <a:t>Expansion into analytics &amp; AI routing</a:t>
            </a:r>
            <a:endParaRPr b="0" i="0" sz="1150" u="none" cap="none" strike="noStrike"/>
          </a:p>
        </p:txBody>
      </p:sp>
      <p:sp>
        <p:nvSpPr>
          <p:cNvPr id="483" name="Google Shape;483;p44"/>
          <p:cNvSpPr/>
          <p:nvPr/>
        </p:nvSpPr>
        <p:spPr>
          <a:xfrm>
            <a:off x="7388900" y="3258860"/>
            <a:ext cx="6447711" cy="2072045"/>
          </a:xfrm>
          <a:prstGeom prst="roundRect">
            <a:avLst>
              <a:gd fmla="val 6404"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4"/>
          <p:cNvSpPr/>
          <p:nvPr/>
        </p:nvSpPr>
        <p:spPr>
          <a:xfrm>
            <a:off x="7536299" y="3406259"/>
            <a:ext cx="1977509"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1E3063"/>
              </a:buClr>
              <a:buSzPts val="1450"/>
              <a:buFont typeface="Instrument Sans"/>
              <a:buNone/>
            </a:pPr>
            <a:r>
              <a:rPr b="0" i="0" lang="en-US" sz="1450" u="none" cap="none" strike="noStrike">
                <a:solidFill>
                  <a:srgbClr val="1E3063"/>
                </a:solidFill>
                <a:latin typeface="Instrument Sans"/>
                <a:ea typeface="Instrument Sans"/>
                <a:cs typeface="Instrument Sans"/>
                <a:sym typeface="Instrument Sans"/>
              </a:rPr>
              <a:t>Technical Skills Gained</a:t>
            </a:r>
            <a:endParaRPr b="0" i="0" sz="1450" u="none" cap="none" strike="noStrike"/>
          </a:p>
        </p:txBody>
      </p:sp>
      <p:sp>
        <p:nvSpPr>
          <p:cNvPr id="485" name="Google Shape;485;p44"/>
          <p:cNvSpPr/>
          <p:nvPr/>
        </p:nvSpPr>
        <p:spPr>
          <a:xfrm>
            <a:off x="7536299" y="3724989"/>
            <a:ext cx="6152912" cy="235744"/>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E3063"/>
              </a:buClr>
              <a:buSzPts val="1150"/>
              <a:buFont typeface="Instrument Sans"/>
              <a:buChar char="•"/>
            </a:pPr>
            <a:r>
              <a:rPr lang="en-US" sz="1150">
                <a:solidFill>
                  <a:srgbClr val="1E3063"/>
                </a:solidFill>
                <a:latin typeface="Instrument Sans"/>
                <a:ea typeface="Instrument Sans"/>
                <a:cs typeface="Instrument Sans"/>
                <a:sym typeface="Instrument Sans"/>
              </a:rPr>
              <a:t>Interactive Voice Response</a:t>
            </a:r>
            <a:r>
              <a:rPr b="0" i="0" lang="en-US" sz="1150" u="none" cap="none" strike="noStrike">
                <a:solidFill>
                  <a:srgbClr val="1E3063"/>
                </a:solidFill>
                <a:latin typeface="Instrument Sans"/>
                <a:ea typeface="Instrument Sans"/>
                <a:cs typeface="Instrument Sans"/>
                <a:sym typeface="Instrument Sans"/>
              </a:rPr>
              <a:t> &amp; queue logic in Cisco Webex</a:t>
            </a:r>
            <a:endParaRPr b="0" i="0" sz="1150" u="none" cap="none" strike="noStrike"/>
          </a:p>
        </p:txBody>
      </p:sp>
      <p:sp>
        <p:nvSpPr>
          <p:cNvPr id="486" name="Google Shape;486;p44"/>
          <p:cNvSpPr/>
          <p:nvPr/>
        </p:nvSpPr>
        <p:spPr>
          <a:xfrm>
            <a:off x="7536299" y="4012287"/>
            <a:ext cx="6152912" cy="235744"/>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E3063"/>
              </a:buClr>
              <a:buSzPts val="1150"/>
              <a:buFont typeface="Instrument Sans"/>
              <a:buChar char="•"/>
            </a:pPr>
            <a:r>
              <a:rPr b="0" i="0" lang="en-US" sz="1150" u="none" cap="none" strike="noStrike">
                <a:solidFill>
                  <a:srgbClr val="1E3063"/>
                </a:solidFill>
                <a:latin typeface="Instrument Sans"/>
                <a:ea typeface="Instrument Sans"/>
                <a:cs typeface="Instrument Sans"/>
                <a:sym typeface="Instrument Sans"/>
              </a:rPr>
              <a:t>Secure REST integrations with Cloudflare Workers</a:t>
            </a:r>
            <a:endParaRPr b="0" i="0" sz="1150" u="none" cap="none" strike="noStrike"/>
          </a:p>
        </p:txBody>
      </p:sp>
      <p:sp>
        <p:nvSpPr>
          <p:cNvPr id="487" name="Google Shape;487;p44"/>
          <p:cNvSpPr/>
          <p:nvPr/>
        </p:nvSpPr>
        <p:spPr>
          <a:xfrm>
            <a:off x="7536299" y="4299585"/>
            <a:ext cx="6152912" cy="235744"/>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E3063"/>
              </a:buClr>
              <a:buSzPts val="1150"/>
              <a:buFont typeface="Instrument Sans"/>
              <a:buChar char="•"/>
            </a:pPr>
            <a:r>
              <a:rPr b="0" i="0" lang="en-US" sz="1150" u="none" cap="none" strike="noStrike">
                <a:solidFill>
                  <a:srgbClr val="1E3063"/>
                </a:solidFill>
                <a:latin typeface="Instrument Sans"/>
                <a:ea typeface="Instrument Sans"/>
                <a:cs typeface="Instrument Sans"/>
                <a:sym typeface="Instrument Sans"/>
              </a:rPr>
              <a:t>Jira REST API implementation</a:t>
            </a:r>
            <a:endParaRPr b="0" i="0" sz="1150" u="none" cap="none" strike="noStrike"/>
          </a:p>
        </p:txBody>
      </p:sp>
      <p:sp>
        <p:nvSpPr>
          <p:cNvPr id="488" name="Google Shape;488;p44"/>
          <p:cNvSpPr/>
          <p:nvPr/>
        </p:nvSpPr>
        <p:spPr>
          <a:xfrm>
            <a:off x="7536299" y="4586883"/>
            <a:ext cx="6152912" cy="235744"/>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E3063"/>
              </a:buClr>
              <a:buSzPts val="1150"/>
              <a:buFont typeface="Instrument Sans"/>
              <a:buChar char="•"/>
            </a:pPr>
            <a:r>
              <a:rPr b="0" i="0" lang="en-US" sz="1150" u="none" cap="none" strike="noStrike">
                <a:solidFill>
                  <a:srgbClr val="1E3063"/>
                </a:solidFill>
                <a:latin typeface="Instrument Sans"/>
                <a:ea typeface="Instrument Sans"/>
                <a:cs typeface="Instrument Sans"/>
                <a:sym typeface="Instrument Sans"/>
              </a:rPr>
              <a:t>Production-grade automation workflows</a:t>
            </a:r>
            <a:endParaRPr b="0" i="0" sz="1150" u="none" cap="none" strike="noStrike"/>
          </a:p>
        </p:txBody>
      </p:sp>
      <p:sp>
        <p:nvSpPr>
          <p:cNvPr id="489" name="Google Shape;489;p44"/>
          <p:cNvSpPr/>
          <p:nvPr/>
        </p:nvSpPr>
        <p:spPr>
          <a:xfrm>
            <a:off x="7536299" y="4874181"/>
            <a:ext cx="6152912" cy="235744"/>
          </a:xfrm>
          <a:prstGeom prst="rect">
            <a:avLst/>
          </a:prstGeom>
          <a:noFill/>
          <a:ln>
            <a:noFill/>
          </a:ln>
        </p:spPr>
        <p:txBody>
          <a:bodyPr anchorCtr="0" anchor="t" bIns="0" lIns="0" spcFirstLastPara="1" rIns="0" wrap="square" tIns="0">
            <a:noAutofit/>
          </a:bodyPr>
          <a:lstStyle/>
          <a:p>
            <a:pPr indent="-342900" lvl="0" marL="342900" marR="0" rtl="0" algn="l">
              <a:lnSpc>
                <a:spcPct val="160869"/>
              </a:lnSpc>
              <a:spcBef>
                <a:spcPts val="0"/>
              </a:spcBef>
              <a:spcAft>
                <a:spcPts val="0"/>
              </a:spcAft>
              <a:buClr>
                <a:srgbClr val="1E3063"/>
              </a:buClr>
              <a:buSzPts val="1150"/>
              <a:buFont typeface="Instrument Sans"/>
              <a:buChar char="•"/>
            </a:pPr>
            <a:r>
              <a:rPr b="0" i="0" lang="en-US" sz="1150" u="none" cap="none" strike="noStrike">
                <a:solidFill>
                  <a:srgbClr val="1E3063"/>
                </a:solidFill>
                <a:latin typeface="Instrument Sans"/>
                <a:ea typeface="Instrument Sans"/>
                <a:cs typeface="Instrument Sans"/>
                <a:sym typeface="Instrument Sans"/>
              </a:rPr>
              <a:t>Enterprise contact center technology</a:t>
            </a:r>
            <a:endParaRPr b="0" i="0" sz="1150" u="none" cap="none" strike="noStrike"/>
          </a:p>
        </p:txBody>
      </p:sp>
      <p:sp>
        <p:nvSpPr>
          <p:cNvPr id="490" name="Google Shape;490;p44"/>
          <p:cNvSpPr/>
          <p:nvPr/>
        </p:nvSpPr>
        <p:spPr>
          <a:xfrm>
            <a:off x="793790" y="5570408"/>
            <a:ext cx="13042821" cy="25956"/>
          </a:xfrm>
          <a:prstGeom prst="rect">
            <a:avLst/>
          </a:prstGeom>
          <a:solidFill>
            <a:srgbClr val="1E3063">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p:nvPr/>
        </p:nvSpPr>
        <p:spPr>
          <a:xfrm>
            <a:off x="793790" y="5909548"/>
            <a:ext cx="2849047"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91C53"/>
              </a:buClr>
              <a:buSzPts val="1450"/>
              <a:buFont typeface="Instrument Sans"/>
              <a:buNone/>
            </a:pPr>
            <a:r>
              <a:rPr b="0" i="0" lang="en-US" sz="1450" u="none" cap="none" strike="noStrike">
                <a:solidFill>
                  <a:srgbClr val="091C53"/>
                </a:solidFill>
                <a:latin typeface="Instrument Sans"/>
                <a:ea typeface="Instrument Sans"/>
                <a:cs typeface="Instrument Sans"/>
                <a:sym typeface="Instrument Sans"/>
              </a:rPr>
              <a:t>Project Management Experience</a:t>
            </a:r>
            <a:endParaRPr b="0" i="0" sz="1450" u="none" cap="none" strike="noStrike"/>
          </a:p>
        </p:txBody>
      </p:sp>
      <p:sp>
        <p:nvSpPr>
          <p:cNvPr id="492" name="Google Shape;492;p44"/>
          <p:cNvSpPr/>
          <p:nvPr/>
        </p:nvSpPr>
        <p:spPr>
          <a:xfrm>
            <a:off x="793790" y="6287333"/>
            <a:ext cx="6341626"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Compressed WBS for tight November-December delivery</a:t>
            </a:r>
            <a:endParaRPr b="0" i="0" sz="1150" u="none" cap="none" strike="noStrike"/>
          </a:p>
        </p:txBody>
      </p:sp>
      <p:sp>
        <p:nvSpPr>
          <p:cNvPr id="493" name="Google Shape;493;p44"/>
          <p:cNvSpPr/>
          <p:nvPr/>
        </p:nvSpPr>
        <p:spPr>
          <a:xfrm>
            <a:off x="793790" y="6655713"/>
            <a:ext cx="6341626"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Managed scope change with external constraints: licensing, API limits, access restrictions</a:t>
            </a:r>
            <a:endParaRPr b="0" i="0" sz="1150" u="none" cap="none" strike="noStrike"/>
          </a:p>
        </p:txBody>
      </p:sp>
      <p:sp>
        <p:nvSpPr>
          <p:cNvPr id="494" name="Google Shape;494;p44"/>
          <p:cNvSpPr/>
          <p:nvPr/>
        </p:nvSpPr>
        <p:spPr>
          <a:xfrm>
            <a:off x="793790" y="7024092"/>
            <a:ext cx="6341626" cy="235744"/>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0" i="0" lang="en-US" sz="1150" u="none" cap="none" strike="noStrike">
                <a:solidFill>
                  <a:srgbClr val="1E3063"/>
                </a:solidFill>
                <a:latin typeface="Instrument Sans"/>
                <a:ea typeface="Instrument Sans"/>
                <a:cs typeface="Instrument Sans"/>
                <a:sym typeface="Instrument Sans"/>
              </a:rPr>
              <a:t>Valuable lessons in adaptability &amp; stakeholder communication</a:t>
            </a:r>
            <a:endParaRPr b="0" i="0" sz="1150" u="none" cap="none" strike="noStrike"/>
          </a:p>
        </p:txBody>
      </p:sp>
      <p:sp>
        <p:nvSpPr>
          <p:cNvPr id="495" name="Google Shape;495;p44"/>
          <p:cNvSpPr/>
          <p:nvPr/>
        </p:nvSpPr>
        <p:spPr>
          <a:xfrm>
            <a:off x="7502604" y="5909548"/>
            <a:ext cx="1842968" cy="230386"/>
          </a:xfrm>
          <a:prstGeom prst="rect">
            <a:avLst/>
          </a:prstGeom>
          <a:noFill/>
          <a:ln>
            <a:noFill/>
          </a:ln>
        </p:spPr>
        <p:txBody>
          <a:bodyPr anchorCtr="0" anchor="t" bIns="0" lIns="0" spcFirstLastPara="1" rIns="0" wrap="square" tIns="0">
            <a:noAutofit/>
          </a:bodyPr>
          <a:lstStyle/>
          <a:p>
            <a:pPr indent="0" lvl="0" marL="0" marR="0" rtl="0" algn="l">
              <a:lnSpc>
                <a:spcPct val="124137"/>
              </a:lnSpc>
              <a:spcBef>
                <a:spcPts val="0"/>
              </a:spcBef>
              <a:spcAft>
                <a:spcPts val="0"/>
              </a:spcAft>
              <a:buClr>
                <a:srgbClr val="091C53"/>
              </a:buClr>
              <a:buSzPts val="1450"/>
              <a:buFont typeface="Instrument Sans"/>
              <a:buNone/>
            </a:pPr>
            <a:r>
              <a:rPr b="0" i="0" lang="en-US" sz="1450" u="none" cap="none" strike="noStrike">
                <a:solidFill>
                  <a:srgbClr val="091C53"/>
                </a:solidFill>
                <a:latin typeface="Instrument Sans"/>
                <a:ea typeface="Instrument Sans"/>
                <a:cs typeface="Instrument Sans"/>
                <a:sym typeface="Instrument Sans"/>
              </a:rPr>
              <a:t>Benefits Delivered</a:t>
            </a:r>
            <a:endParaRPr b="0" i="0" sz="1450" u="none" cap="none" strike="noStrike"/>
          </a:p>
        </p:txBody>
      </p:sp>
      <p:sp>
        <p:nvSpPr>
          <p:cNvPr id="496" name="Google Shape;496;p44"/>
          <p:cNvSpPr/>
          <p:nvPr/>
        </p:nvSpPr>
        <p:spPr>
          <a:xfrm>
            <a:off x="7502604" y="6287333"/>
            <a:ext cx="63416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1" i="0" lang="en-US" sz="1150" u="none" cap="none" strike="noStrike">
                <a:solidFill>
                  <a:srgbClr val="1E3063"/>
                </a:solidFill>
                <a:latin typeface="Instrument Sans"/>
                <a:ea typeface="Instrument Sans"/>
                <a:cs typeface="Instrument Sans"/>
                <a:sym typeface="Instrument Sans"/>
              </a:rPr>
              <a:t>For ATSD:</a:t>
            </a:r>
            <a:r>
              <a:rPr b="0" i="0" lang="en-US" sz="1150" u="none" cap="none" strike="noStrike">
                <a:solidFill>
                  <a:srgbClr val="1E3063"/>
                </a:solidFill>
                <a:latin typeface="Instrument Sans"/>
                <a:ea typeface="Instrument Sans"/>
                <a:cs typeface="Instrument Sans"/>
                <a:sym typeface="Instrument Sans"/>
              </a:rPr>
              <a:t> Consistent ticket creation, reduced manual effort, foundation for future enhancements (dashboards, AI, multi-channel)</a:t>
            </a:r>
            <a:endParaRPr b="0" i="0" sz="1150" u="none" cap="none" strike="noStrike"/>
          </a:p>
        </p:txBody>
      </p:sp>
      <p:sp>
        <p:nvSpPr>
          <p:cNvPr id="497" name="Google Shape;497;p44"/>
          <p:cNvSpPr/>
          <p:nvPr/>
        </p:nvSpPr>
        <p:spPr>
          <a:xfrm>
            <a:off x="7502604" y="6891457"/>
            <a:ext cx="6341626" cy="471488"/>
          </a:xfrm>
          <a:prstGeom prst="rect">
            <a:avLst/>
          </a:prstGeom>
          <a:noFill/>
          <a:ln>
            <a:noFill/>
          </a:ln>
        </p:spPr>
        <p:txBody>
          <a:bodyPr anchorCtr="0" anchor="t" bIns="0" lIns="0" spcFirstLastPara="1" rIns="0" wrap="square" tIns="0">
            <a:noAutofit/>
          </a:bodyPr>
          <a:lstStyle/>
          <a:p>
            <a:pPr indent="0" lvl="0" marL="0" marR="0" rtl="0" algn="l">
              <a:lnSpc>
                <a:spcPct val="160869"/>
              </a:lnSpc>
              <a:spcBef>
                <a:spcPts val="0"/>
              </a:spcBef>
              <a:spcAft>
                <a:spcPts val="0"/>
              </a:spcAft>
              <a:buClr>
                <a:srgbClr val="1E3063"/>
              </a:buClr>
              <a:buSzPts val="1150"/>
              <a:buFont typeface="Instrument Sans"/>
              <a:buNone/>
            </a:pPr>
            <a:r>
              <a:rPr b="1" i="0" lang="en-US" sz="1150" u="none" cap="none" strike="noStrike">
                <a:solidFill>
                  <a:srgbClr val="1E3063"/>
                </a:solidFill>
                <a:latin typeface="Instrument Sans"/>
                <a:ea typeface="Instrument Sans"/>
                <a:cs typeface="Instrument Sans"/>
                <a:sym typeface="Instrument Sans"/>
              </a:rPr>
              <a:t>For Team:</a:t>
            </a:r>
            <a:r>
              <a:rPr b="0" i="0" lang="en-US" sz="1150" u="none" cap="none" strike="noStrike">
                <a:solidFill>
                  <a:srgbClr val="1E3063"/>
                </a:solidFill>
                <a:latin typeface="Instrument Sans"/>
                <a:ea typeface="Instrument Sans"/>
                <a:cs typeface="Instrument Sans"/>
                <a:sym typeface="Instrument Sans"/>
              </a:rPr>
              <a:t> Real-world integration project experience, strong portfolio piece in systems analysis &amp; design</a:t>
            </a:r>
            <a:endParaRPr b="0" i="0" sz="1150" u="none" cap="none" strike="noStrike"/>
          </a:p>
        </p:txBody>
      </p:sp>
      <p:sp>
        <p:nvSpPr>
          <p:cNvPr id="498" name="Google Shape;498;p44"/>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7"/>
          <p:cNvSpPr/>
          <p:nvPr/>
        </p:nvSpPr>
        <p:spPr>
          <a:xfrm>
            <a:off x="793790" y="1190387"/>
            <a:ext cx="6940391"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091C53"/>
              </a:buClr>
              <a:buSzPts val="4450"/>
              <a:buFont typeface="Instrument Sans"/>
              <a:buNone/>
            </a:pPr>
            <a:r>
              <a:rPr b="0" i="0" lang="en-US" sz="4450" u="none" cap="none" strike="noStrike">
                <a:solidFill>
                  <a:srgbClr val="091C53"/>
                </a:solidFill>
                <a:latin typeface="Instrument Sans"/>
                <a:ea typeface="Instrument Sans"/>
                <a:cs typeface="Instrument Sans"/>
                <a:sym typeface="Instrument Sans"/>
              </a:rPr>
              <a:t>How Our Project Changed</a:t>
            </a:r>
            <a:endParaRPr b="0" i="0" sz="4450" u="none" cap="none" strike="noStrike"/>
          </a:p>
        </p:txBody>
      </p:sp>
      <p:pic>
        <p:nvPicPr>
          <p:cNvPr descr="preencoded.png" id="128" name="Google Shape;128;p27"/>
          <p:cNvPicPr preferRelativeResize="0"/>
          <p:nvPr/>
        </p:nvPicPr>
        <p:blipFill rotWithShape="1">
          <a:blip r:embed="rId3">
            <a:alphaModFix/>
          </a:blip>
          <a:srcRect b="0" l="0" r="0" t="0"/>
          <a:stretch/>
        </p:blipFill>
        <p:spPr>
          <a:xfrm>
            <a:off x="793790" y="2352794"/>
            <a:ext cx="4347567" cy="907256"/>
          </a:xfrm>
          <a:prstGeom prst="rect">
            <a:avLst/>
          </a:prstGeom>
          <a:noFill/>
          <a:ln>
            <a:noFill/>
          </a:ln>
        </p:spPr>
      </p:pic>
      <p:sp>
        <p:nvSpPr>
          <p:cNvPr id="129" name="Google Shape;129;p27"/>
          <p:cNvSpPr/>
          <p:nvPr/>
        </p:nvSpPr>
        <p:spPr>
          <a:xfrm>
            <a:off x="1020604" y="3486864"/>
            <a:ext cx="3769400"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E3063"/>
              </a:buClr>
              <a:buSzPts val="2200"/>
              <a:buFont typeface="Instrument Sans"/>
              <a:buNone/>
            </a:pPr>
            <a:r>
              <a:rPr b="0" i="0" lang="en-US" sz="2200" u="none" cap="none" strike="noStrike">
                <a:solidFill>
                  <a:srgbClr val="1E3063"/>
                </a:solidFill>
                <a:latin typeface="Instrument Sans"/>
                <a:ea typeface="Instrument Sans"/>
                <a:cs typeface="Instrument Sans"/>
                <a:sym typeface="Instrument Sans"/>
              </a:rPr>
              <a:t>Original: BarHub Mobile App</a:t>
            </a:r>
            <a:endParaRPr b="0" i="0" sz="2200" u="none" cap="none" strike="noStrike"/>
          </a:p>
        </p:txBody>
      </p:sp>
      <p:sp>
        <p:nvSpPr>
          <p:cNvPr id="130" name="Google Shape;130;p27"/>
          <p:cNvSpPr/>
          <p:nvPr/>
        </p:nvSpPr>
        <p:spPr>
          <a:xfrm>
            <a:off x="1020604" y="3977283"/>
            <a:ext cx="389393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Boone nightlife discovery app with live specials, events, social features</a:t>
            </a:r>
            <a:endParaRPr b="0" i="0" sz="1750" u="none" cap="none" strike="noStrike"/>
          </a:p>
        </p:txBody>
      </p:sp>
      <p:sp>
        <p:nvSpPr>
          <p:cNvPr id="131" name="Google Shape;131;p27"/>
          <p:cNvSpPr/>
          <p:nvPr/>
        </p:nvSpPr>
        <p:spPr>
          <a:xfrm>
            <a:off x="1020604" y="4839176"/>
            <a:ext cx="3893939"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Complete mobile frontend &amp; backend</a:t>
            </a:r>
            <a:endParaRPr b="0" i="0" sz="1750" u="none" cap="none" strike="noStrike"/>
          </a:p>
        </p:txBody>
      </p:sp>
      <p:sp>
        <p:nvSpPr>
          <p:cNvPr id="132" name="Google Shape;132;p27"/>
          <p:cNvSpPr/>
          <p:nvPr/>
        </p:nvSpPr>
        <p:spPr>
          <a:xfrm>
            <a:off x="1020604" y="5644277"/>
            <a:ext cx="3893939"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Instagram &amp; mapping integrations</a:t>
            </a:r>
            <a:endParaRPr b="0" i="0" sz="1750" u="none" cap="none" strike="noStrike"/>
          </a:p>
        </p:txBody>
      </p:sp>
      <p:sp>
        <p:nvSpPr>
          <p:cNvPr id="133" name="Google Shape;133;p27"/>
          <p:cNvSpPr/>
          <p:nvPr/>
        </p:nvSpPr>
        <p:spPr>
          <a:xfrm>
            <a:off x="1020604" y="6449378"/>
            <a:ext cx="389393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Ambitious but challenging scope</a:t>
            </a:r>
            <a:endParaRPr b="0" i="0" sz="1750" u="none" cap="none" strike="noStrike"/>
          </a:p>
        </p:txBody>
      </p:sp>
      <p:pic>
        <p:nvPicPr>
          <p:cNvPr descr="preencoded.png" id="134" name="Google Shape;134;p27"/>
          <p:cNvPicPr preferRelativeResize="0"/>
          <p:nvPr/>
        </p:nvPicPr>
        <p:blipFill rotWithShape="1">
          <a:blip r:embed="rId4">
            <a:alphaModFix/>
          </a:blip>
          <a:srcRect b="0" l="0" r="0" t="0"/>
          <a:stretch/>
        </p:blipFill>
        <p:spPr>
          <a:xfrm>
            <a:off x="5141357" y="2352794"/>
            <a:ext cx="4347567" cy="907256"/>
          </a:xfrm>
          <a:prstGeom prst="rect">
            <a:avLst/>
          </a:prstGeom>
          <a:noFill/>
          <a:ln>
            <a:noFill/>
          </a:ln>
        </p:spPr>
      </p:pic>
      <p:sp>
        <p:nvSpPr>
          <p:cNvPr id="135" name="Google Shape;135;p27"/>
          <p:cNvSpPr/>
          <p:nvPr/>
        </p:nvSpPr>
        <p:spPr>
          <a:xfrm>
            <a:off x="5368171" y="34868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E3063"/>
              </a:buClr>
              <a:buSzPts val="2200"/>
              <a:buFont typeface="Instrument Sans"/>
              <a:buNone/>
            </a:pPr>
            <a:r>
              <a:rPr b="0" i="0" lang="en-US" sz="2200" u="none" cap="none" strike="noStrike">
                <a:solidFill>
                  <a:srgbClr val="1E3063"/>
                </a:solidFill>
                <a:latin typeface="Instrument Sans"/>
                <a:ea typeface="Instrument Sans"/>
                <a:cs typeface="Instrument Sans"/>
                <a:sym typeface="Instrument Sans"/>
              </a:rPr>
              <a:t>What We Realized</a:t>
            </a:r>
            <a:endParaRPr b="0" i="0" sz="2200" u="none" cap="none" strike="noStrike"/>
          </a:p>
        </p:txBody>
      </p:sp>
      <p:sp>
        <p:nvSpPr>
          <p:cNvPr id="136" name="Google Shape;136;p27"/>
          <p:cNvSpPr/>
          <p:nvPr/>
        </p:nvSpPr>
        <p:spPr>
          <a:xfrm>
            <a:off x="5368171" y="3977283"/>
            <a:ext cx="3893939"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Critical constraints threatened success</a:t>
            </a:r>
            <a:endParaRPr b="0" i="0" sz="1750" u="none" cap="none" strike="noStrike"/>
          </a:p>
        </p:txBody>
      </p:sp>
      <p:sp>
        <p:nvSpPr>
          <p:cNvPr id="137" name="Google Shape;137;p27"/>
          <p:cNvSpPr/>
          <p:nvPr/>
        </p:nvSpPr>
        <p:spPr>
          <a:xfrm>
            <a:off x="5368171" y="4839176"/>
            <a:ext cx="389393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Too large for one semester</a:t>
            </a:r>
            <a:endParaRPr b="0" i="0" sz="1750" u="none" cap="none" strike="noStrike"/>
          </a:p>
        </p:txBody>
      </p:sp>
      <p:sp>
        <p:nvSpPr>
          <p:cNvPr id="138" name="Google Shape;138;p27"/>
          <p:cNvSpPr/>
          <p:nvPr/>
        </p:nvSpPr>
        <p:spPr>
          <a:xfrm>
            <a:off x="5368171" y="5281374"/>
            <a:ext cx="3893939" cy="725805"/>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No mobile app</a:t>
            </a:r>
            <a:r>
              <a:rPr lang="en-US" sz="1750">
                <a:solidFill>
                  <a:srgbClr val="1E3063"/>
                </a:solidFill>
                <a:latin typeface="Instrument Sans"/>
                <a:ea typeface="Instrument Sans"/>
                <a:cs typeface="Instrument Sans"/>
                <a:sym typeface="Instrument Sans"/>
              </a:rPr>
              <a:t> production</a:t>
            </a:r>
            <a:r>
              <a:rPr b="0" i="0" lang="en-US" sz="1750" u="none" cap="none" strike="noStrike">
                <a:solidFill>
                  <a:srgbClr val="1E3063"/>
                </a:solidFill>
                <a:latin typeface="Instrument Sans"/>
                <a:ea typeface="Instrument Sans"/>
                <a:cs typeface="Instrument Sans"/>
                <a:sym typeface="Instrument Sans"/>
              </a:rPr>
              <a:t> experience</a:t>
            </a:r>
            <a:endParaRPr b="0" i="0" sz="1750" u="none" cap="none" strike="noStrike"/>
          </a:p>
        </p:txBody>
      </p:sp>
      <p:sp>
        <p:nvSpPr>
          <p:cNvPr id="139" name="Google Shape;139;p27"/>
          <p:cNvSpPr/>
          <p:nvPr/>
        </p:nvSpPr>
        <p:spPr>
          <a:xfrm>
            <a:off x="5368171" y="6086475"/>
            <a:ext cx="389393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Risk of rushed, inferior product</a:t>
            </a:r>
            <a:endParaRPr b="0" i="0" sz="1750" u="none" cap="none" strike="noStrike"/>
          </a:p>
        </p:txBody>
      </p:sp>
      <p:pic>
        <p:nvPicPr>
          <p:cNvPr descr="preencoded.png" id="140" name="Google Shape;140;p27"/>
          <p:cNvPicPr preferRelativeResize="0"/>
          <p:nvPr/>
        </p:nvPicPr>
        <p:blipFill rotWithShape="1">
          <a:blip r:embed="rId5">
            <a:alphaModFix/>
          </a:blip>
          <a:srcRect b="0" l="0" r="0" t="0"/>
          <a:stretch/>
        </p:blipFill>
        <p:spPr>
          <a:xfrm>
            <a:off x="9488924" y="2352794"/>
            <a:ext cx="4347567" cy="907256"/>
          </a:xfrm>
          <a:prstGeom prst="rect">
            <a:avLst/>
          </a:prstGeom>
          <a:noFill/>
          <a:ln>
            <a:noFill/>
          </a:ln>
        </p:spPr>
      </p:pic>
      <p:sp>
        <p:nvSpPr>
          <p:cNvPr id="141" name="Google Shape;141;p27"/>
          <p:cNvSpPr/>
          <p:nvPr/>
        </p:nvSpPr>
        <p:spPr>
          <a:xfrm>
            <a:off x="9715738" y="3486864"/>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E3063"/>
              </a:buClr>
              <a:buSzPts val="2200"/>
              <a:buFont typeface="Instrument Sans"/>
              <a:buNone/>
            </a:pPr>
            <a:r>
              <a:rPr b="0" i="0" lang="en-US" sz="2200" u="none" cap="none" strike="noStrike">
                <a:solidFill>
                  <a:srgbClr val="1E3063"/>
                </a:solidFill>
                <a:latin typeface="Instrument Sans"/>
                <a:ea typeface="Instrument Sans"/>
                <a:cs typeface="Instrument Sans"/>
                <a:sym typeface="Instrument Sans"/>
              </a:rPr>
              <a:t>Strategic Decision</a:t>
            </a:r>
            <a:endParaRPr b="0" i="0" sz="2200" u="none" cap="none" strike="noStrike"/>
          </a:p>
        </p:txBody>
      </p:sp>
      <p:sp>
        <p:nvSpPr>
          <p:cNvPr id="142" name="Google Shape;142;p27"/>
          <p:cNvSpPr/>
          <p:nvPr/>
        </p:nvSpPr>
        <p:spPr>
          <a:xfrm>
            <a:off x="9715738" y="3977283"/>
            <a:ext cx="3893939"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Pivot to deliver real business value</a:t>
            </a:r>
            <a:endParaRPr b="0" i="0" sz="1750" u="none" cap="none" strike="noStrike"/>
          </a:p>
        </p:txBody>
      </p:sp>
      <p:sp>
        <p:nvSpPr>
          <p:cNvPr id="143" name="Google Shape;143;p27"/>
          <p:cNvSpPr/>
          <p:nvPr/>
        </p:nvSpPr>
        <p:spPr>
          <a:xfrm>
            <a:off x="9715738" y="4476274"/>
            <a:ext cx="389393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Focus on achievable scope</a:t>
            </a:r>
            <a:endParaRPr b="0" i="0" sz="1750" u="none" cap="none" strike="noStrike"/>
          </a:p>
        </p:txBody>
      </p:sp>
      <p:sp>
        <p:nvSpPr>
          <p:cNvPr id="144" name="Google Shape;144;p27"/>
          <p:cNvSpPr/>
          <p:nvPr/>
        </p:nvSpPr>
        <p:spPr>
          <a:xfrm>
            <a:off x="9715738" y="4918472"/>
            <a:ext cx="389393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Maintain quality standards</a:t>
            </a:r>
            <a:endParaRPr b="0" i="0" sz="1750" u="none" cap="none" strike="noStrike"/>
          </a:p>
        </p:txBody>
      </p:sp>
      <p:sp>
        <p:nvSpPr>
          <p:cNvPr id="145" name="Google Shape;145;p27"/>
          <p:cNvSpPr/>
          <p:nvPr/>
        </p:nvSpPr>
        <p:spPr>
          <a:xfrm>
            <a:off x="9715738" y="5360670"/>
            <a:ext cx="3893939" cy="362903"/>
          </a:xfrm>
          <a:prstGeom prst="rect">
            <a:avLst/>
          </a:prstGeom>
          <a:noFill/>
          <a:ln>
            <a:noFill/>
          </a:ln>
        </p:spPr>
        <p:txBody>
          <a:bodyPr anchorCtr="0" anchor="t" bIns="0" lIns="0" spcFirstLastPara="1" rIns="0" wrap="square" tIns="0">
            <a:noAutofit/>
          </a:bodyPr>
          <a:lstStyle/>
          <a:p>
            <a:pPr indent="-342900" lvl="0" marL="342900" marR="0" rtl="0" algn="l">
              <a:lnSpc>
                <a:spcPct val="162857"/>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Demonstrate project maturity</a:t>
            </a:r>
            <a:endParaRPr b="0" i="0" sz="1750" u="none" cap="none" strike="noStrike"/>
          </a:p>
        </p:txBody>
      </p:sp>
      <p:sp>
        <p:nvSpPr>
          <p:cNvPr id="146" name="Google Shape;146;p27"/>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descr="preencoded.png" id="504" name="Google Shape;504;p45"/>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505" name="Google Shape;505;p45"/>
          <p:cNvSpPr/>
          <p:nvPr/>
        </p:nvSpPr>
        <p:spPr>
          <a:xfrm>
            <a:off x="137100" y="1584800"/>
            <a:ext cx="8869800" cy="4252800"/>
          </a:xfrm>
          <a:prstGeom prst="rect">
            <a:avLst/>
          </a:prstGeom>
          <a:noFill/>
          <a:ln>
            <a:noFill/>
          </a:ln>
        </p:spPr>
        <p:txBody>
          <a:bodyPr anchorCtr="0" anchor="t" bIns="0" lIns="0" spcFirstLastPara="1" rIns="0" wrap="square" tIns="0">
            <a:noAutofit/>
          </a:bodyPr>
          <a:lstStyle/>
          <a:p>
            <a:pPr indent="0" lvl="0" marL="0" marR="0" rtl="0" algn="l">
              <a:lnSpc>
                <a:spcPct val="125093"/>
              </a:lnSpc>
              <a:spcBef>
                <a:spcPts val="0"/>
              </a:spcBef>
              <a:spcAft>
                <a:spcPts val="0"/>
              </a:spcAft>
              <a:buClr>
                <a:srgbClr val="091C53"/>
              </a:buClr>
              <a:buSzPts val="13350"/>
              <a:buFont typeface="Instrument Sans"/>
              <a:buNone/>
            </a:pPr>
            <a:r>
              <a:rPr b="0" i="0" lang="en-US" sz="13350" u="none" cap="none" strike="noStrike">
                <a:solidFill>
                  <a:srgbClr val="091C53"/>
                </a:solidFill>
                <a:latin typeface="Instrument Sans"/>
                <a:ea typeface="Instrument Sans"/>
                <a:cs typeface="Instrument Sans"/>
                <a:sym typeface="Instrument Sans"/>
              </a:rPr>
              <a:t>Questions?</a:t>
            </a:r>
            <a:endParaRPr b="0" i="0" sz="13350" u="none" cap="none" strike="noStrike"/>
          </a:p>
        </p:txBody>
      </p:sp>
      <p:sp>
        <p:nvSpPr>
          <p:cNvPr id="506" name="Google Shape;506;p45"/>
          <p:cNvSpPr/>
          <p:nvPr/>
        </p:nvSpPr>
        <p:spPr>
          <a:xfrm>
            <a:off x="793790" y="6229826"/>
            <a:ext cx="7556421" cy="362903"/>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Thank you for your attention</a:t>
            </a:r>
            <a:endParaRPr b="0" i="0" sz="1750" u="none" cap="none" strike="noStrike"/>
          </a:p>
        </p:txBody>
      </p:sp>
      <p:sp>
        <p:nvSpPr>
          <p:cNvPr id="507" name="Google Shape;507;p45"/>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8"/>
          <p:cNvSpPr/>
          <p:nvPr/>
        </p:nvSpPr>
        <p:spPr>
          <a:xfrm>
            <a:off x="793790" y="679490"/>
            <a:ext cx="8054816" cy="566976"/>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091C53"/>
              </a:buClr>
              <a:buSzPts val="3550"/>
              <a:buFont typeface="Instrument Sans"/>
              <a:buNone/>
            </a:pPr>
            <a:r>
              <a:rPr b="0" i="0" lang="en-US" sz="3550" u="none" cap="none" strike="noStrike">
                <a:solidFill>
                  <a:srgbClr val="091C53"/>
                </a:solidFill>
                <a:latin typeface="Instrument Sans"/>
                <a:ea typeface="Instrument Sans"/>
                <a:cs typeface="Instrument Sans"/>
                <a:sym typeface="Instrument Sans"/>
              </a:rPr>
              <a:t>New Project: ATSD Ticket Automation</a:t>
            </a:r>
            <a:endParaRPr b="0" i="0" sz="3550" u="none" cap="none" strike="noStrike"/>
          </a:p>
        </p:txBody>
      </p:sp>
      <p:pic>
        <p:nvPicPr>
          <p:cNvPr descr="preencoded.png" id="153" name="Google Shape;153;p28"/>
          <p:cNvPicPr preferRelativeResize="0"/>
          <p:nvPr/>
        </p:nvPicPr>
        <p:blipFill rotWithShape="1">
          <a:blip r:embed="rId3">
            <a:alphaModFix/>
          </a:blip>
          <a:srcRect b="0" l="0" r="0" t="0"/>
          <a:stretch/>
        </p:blipFill>
        <p:spPr>
          <a:xfrm>
            <a:off x="793790" y="1722715"/>
            <a:ext cx="3961090" cy="3961090"/>
          </a:xfrm>
          <a:prstGeom prst="rect">
            <a:avLst/>
          </a:prstGeom>
          <a:noFill/>
          <a:ln>
            <a:noFill/>
          </a:ln>
        </p:spPr>
      </p:pic>
      <p:sp>
        <p:nvSpPr>
          <p:cNvPr id="154" name="Google Shape;154;p28"/>
          <p:cNvSpPr/>
          <p:nvPr/>
        </p:nvSpPr>
        <p:spPr>
          <a:xfrm>
            <a:off x="793790" y="5887879"/>
            <a:ext cx="2268260"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91C53"/>
              </a:buClr>
              <a:buSzPts val="1750"/>
              <a:buFont typeface="Instrument Sans"/>
              <a:buNone/>
            </a:pPr>
            <a:r>
              <a:rPr b="0" i="0" lang="en-US" sz="1750" u="none" cap="none" strike="noStrike">
                <a:solidFill>
                  <a:srgbClr val="091C53"/>
                </a:solidFill>
                <a:latin typeface="Instrument Sans"/>
                <a:ea typeface="Instrument Sans"/>
                <a:cs typeface="Instrument Sans"/>
                <a:sym typeface="Instrument Sans"/>
              </a:rPr>
              <a:t>Project Focus</a:t>
            </a:r>
            <a:endParaRPr b="0" i="0" sz="1750" u="none" cap="none" strike="noStrike"/>
          </a:p>
        </p:txBody>
      </p:sp>
      <p:sp>
        <p:nvSpPr>
          <p:cNvPr id="155" name="Google Shape;155;p28"/>
          <p:cNvSpPr/>
          <p:nvPr/>
        </p:nvSpPr>
        <p:spPr>
          <a:xfrm>
            <a:off x="793790" y="6352818"/>
            <a:ext cx="4951452" cy="580549"/>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E3063"/>
              </a:buClr>
              <a:buSzPts val="1400"/>
              <a:buFont typeface="Instrument Sans"/>
              <a:buNone/>
            </a:pPr>
            <a:r>
              <a:rPr b="0" i="0" lang="en-US" sz="1400" u="none" cap="none" strike="noStrike">
                <a:solidFill>
                  <a:srgbClr val="1E3063"/>
                </a:solidFill>
                <a:latin typeface="Instrument Sans"/>
                <a:ea typeface="Instrument Sans"/>
                <a:cs typeface="Instrument Sans"/>
                <a:sym typeface="Instrument Sans"/>
              </a:rPr>
              <a:t>Integration between </a:t>
            </a:r>
            <a:r>
              <a:rPr b="1" i="0" lang="en-US" sz="1400" u="none" cap="none" strike="noStrike">
                <a:solidFill>
                  <a:srgbClr val="1E3063"/>
                </a:solidFill>
                <a:latin typeface="Instrument Sans"/>
                <a:ea typeface="Instrument Sans"/>
                <a:cs typeface="Instrument Sans"/>
                <a:sym typeface="Instrument Sans"/>
              </a:rPr>
              <a:t>Cisco Webex Contact Center</a:t>
            </a:r>
            <a:r>
              <a:rPr b="0" i="0" lang="en-US" sz="1400" u="none" cap="none" strike="noStrike">
                <a:solidFill>
                  <a:srgbClr val="1E3063"/>
                </a:solidFill>
                <a:latin typeface="Instrument Sans"/>
                <a:ea typeface="Instrument Sans"/>
                <a:cs typeface="Instrument Sans"/>
                <a:sym typeface="Instrument Sans"/>
              </a:rPr>
              <a:t> and </a:t>
            </a:r>
            <a:r>
              <a:rPr b="1" i="0" lang="en-US" sz="1400" u="none" cap="none" strike="noStrike">
                <a:solidFill>
                  <a:srgbClr val="1E3063"/>
                </a:solidFill>
                <a:latin typeface="Instrument Sans"/>
                <a:ea typeface="Instrument Sans"/>
                <a:cs typeface="Instrument Sans"/>
                <a:sym typeface="Instrument Sans"/>
              </a:rPr>
              <a:t>Jira Service Management</a:t>
            </a:r>
            <a:endParaRPr b="0" i="0" sz="1400" u="none" cap="none" strike="noStrike"/>
          </a:p>
        </p:txBody>
      </p:sp>
      <p:sp>
        <p:nvSpPr>
          <p:cNvPr id="156" name="Google Shape;156;p28"/>
          <p:cNvSpPr/>
          <p:nvPr/>
        </p:nvSpPr>
        <p:spPr>
          <a:xfrm>
            <a:off x="793790" y="7096601"/>
            <a:ext cx="4951452"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E3063"/>
              </a:buClr>
              <a:buSzPts val="1400"/>
              <a:buFont typeface="Instrument Sans"/>
              <a:buNone/>
            </a:pPr>
            <a:r>
              <a:rPr b="0" i="0" lang="en-US" sz="1400" u="none" cap="none" strike="noStrike">
                <a:solidFill>
                  <a:srgbClr val="1E3063"/>
                </a:solidFill>
                <a:latin typeface="Instrument Sans"/>
                <a:ea typeface="Instrument Sans"/>
                <a:cs typeface="Instrument Sans"/>
                <a:sym typeface="Instrument Sans"/>
              </a:rPr>
              <a:t>Auto-creates support tickets from incoming calls</a:t>
            </a:r>
            <a:endParaRPr b="0" i="0" sz="1400" u="none" cap="none" strike="noStrike"/>
          </a:p>
        </p:txBody>
      </p:sp>
      <p:sp>
        <p:nvSpPr>
          <p:cNvPr id="157" name="Google Shape;157;p28"/>
          <p:cNvSpPr/>
          <p:nvPr/>
        </p:nvSpPr>
        <p:spPr>
          <a:xfrm>
            <a:off x="6195536" y="1700093"/>
            <a:ext cx="2945725" cy="283488"/>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91C53"/>
              </a:buClr>
              <a:buSzPts val="1750"/>
              <a:buFont typeface="Instrument Sans"/>
              <a:buNone/>
            </a:pPr>
            <a:r>
              <a:rPr b="0" i="0" lang="en-US" sz="1750" u="none" cap="none" strike="noStrike">
                <a:solidFill>
                  <a:srgbClr val="091C53"/>
                </a:solidFill>
                <a:latin typeface="Instrument Sans"/>
                <a:ea typeface="Instrument Sans"/>
                <a:cs typeface="Instrument Sans"/>
                <a:sym typeface="Instrument Sans"/>
              </a:rPr>
              <a:t>Why This Made More Sense</a:t>
            </a:r>
            <a:endParaRPr b="0" i="0" sz="1750" u="none" cap="none" strike="noStrike"/>
          </a:p>
        </p:txBody>
      </p:sp>
      <p:sp>
        <p:nvSpPr>
          <p:cNvPr id="158" name="Google Shape;158;p28"/>
          <p:cNvSpPr/>
          <p:nvPr/>
        </p:nvSpPr>
        <p:spPr>
          <a:xfrm>
            <a:off x="6195536" y="2165033"/>
            <a:ext cx="7648575"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sz="1400" u="none" cap="none" strike="noStrike">
                <a:solidFill>
                  <a:srgbClr val="1E3063"/>
                </a:solidFill>
                <a:latin typeface="Instrument Sans"/>
                <a:ea typeface="Instrument Sans"/>
                <a:cs typeface="Instrument Sans"/>
                <a:sym typeface="Instrument Sans"/>
              </a:rPr>
              <a:t>Clear, real-world business problem</a:t>
            </a:r>
            <a:endParaRPr b="0" i="0" sz="1400" u="none" cap="none" strike="noStrike"/>
          </a:p>
        </p:txBody>
      </p:sp>
      <p:sp>
        <p:nvSpPr>
          <p:cNvPr id="159" name="Google Shape;159;p28"/>
          <p:cNvSpPr/>
          <p:nvPr/>
        </p:nvSpPr>
        <p:spPr>
          <a:xfrm>
            <a:off x="6195536" y="2518767"/>
            <a:ext cx="7648575"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sz="1400" u="none" cap="none" strike="noStrike">
                <a:solidFill>
                  <a:srgbClr val="1E3063"/>
                </a:solidFill>
                <a:latin typeface="Instrument Sans"/>
                <a:ea typeface="Instrument Sans"/>
                <a:cs typeface="Instrument Sans"/>
                <a:sym typeface="Instrument Sans"/>
              </a:rPr>
              <a:t>ATSD needs consistent ticket data for audits</a:t>
            </a:r>
            <a:endParaRPr b="0" i="0" sz="1400" u="none" cap="none" strike="noStrike"/>
          </a:p>
        </p:txBody>
      </p:sp>
      <p:sp>
        <p:nvSpPr>
          <p:cNvPr id="160" name="Google Shape;160;p28"/>
          <p:cNvSpPr/>
          <p:nvPr/>
        </p:nvSpPr>
        <p:spPr>
          <a:xfrm>
            <a:off x="6195536" y="2872502"/>
            <a:ext cx="7648575"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sz="1400" u="none" cap="none" strike="noStrike">
                <a:solidFill>
                  <a:srgbClr val="1E3063"/>
                </a:solidFill>
                <a:latin typeface="Instrument Sans"/>
                <a:ea typeface="Instrument Sans"/>
                <a:cs typeface="Instrument Sans"/>
                <a:sym typeface="Instrument Sans"/>
              </a:rPr>
              <a:t>Strong API support: Webex flows, Cloudflare Worker, Jira REST</a:t>
            </a:r>
            <a:endParaRPr b="0" i="0" sz="1400" u="none" cap="none" strike="noStrike"/>
          </a:p>
        </p:txBody>
      </p:sp>
      <p:sp>
        <p:nvSpPr>
          <p:cNvPr id="161" name="Google Shape;161;p28"/>
          <p:cNvSpPr/>
          <p:nvPr/>
        </p:nvSpPr>
        <p:spPr>
          <a:xfrm>
            <a:off x="6195536" y="3226237"/>
            <a:ext cx="7648575"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sz="1400" u="none" cap="none" strike="noStrike">
                <a:solidFill>
                  <a:srgbClr val="1E3063"/>
                </a:solidFill>
                <a:latin typeface="Instrument Sans"/>
                <a:ea typeface="Instrument Sans"/>
                <a:cs typeface="Instrument Sans"/>
                <a:sym typeface="Instrument Sans"/>
              </a:rPr>
              <a:t>Achievable scope with high quality</a:t>
            </a:r>
            <a:endParaRPr b="0" i="0" sz="1400" u="none" cap="none" strike="noStrike"/>
          </a:p>
        </p:txBody>
      </p:sp>
      <p:sp>
        <p:nvSpPr>
          <p:cNvPr id="162" name="Google Shape;162;p28"/>
          <p:cNvSpPr/>
          <p:nvPr/>
        </p:nvSpPr>
        <p:spPr>
          <a:xfrm>
            <a:off x="6195536" y="3579971"/>
            <a:ext cx="7648575" cy="29027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sz="1400" u="none" cap="none" strike="noStrike">
                <a:solidFill>
                  <a:srgbClr val="1E3063"/>
                </a:solidFill>
                <a:latin typeface="Instrument Sans"/>
                <a:ea typeface="Instrument Sans"/>
                <a:cs typeface="Instrument Sans"/>
                <a:sym typeface="Instrument Sans"/>
              </a:rPr>
              <a:t>Production-ready for campus stakeholder</a:t>
            </a:r>
            <a:endParaRPr b="0" i="0" sz="1400" u="none" cap="none" strike="noStrike"/>
          </a:p>
        </p:txBody>
      </p:sp>
      <p:sp>
        <p:nvSpPr>
          <p:cNvPr id="163" name="Google Shape;163;p28"/>
          <p:cNvSpPr/>
          <p:nvPr/>
        </p:nvSpPr>
        <p:spPr>
          <a:xfrm>
            <a:off x="6195536" y="4074319"/>
            <a:ext cx="7648575" cy="771049"/>
          </a:xfrm>
          <a:prstGeom prst="roundRect">
            <a:avLst>
              <a:gd fmla="val 21181" name="adj"/>
            </a:avLst>
          </a:prstGeom>
          <a:solidFill>
            <a:srgbClr val="B5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64" name="Google Shape;164;p28"/>
          <p:cNvPicPr preferRelativeResize="0"/>
          <p:nvPr/>
        </p:nvPicPr>
        <p:blipFill rotWithShape="1">
          <a:blip r:embed="rId4">
            <a:alphaModFix/>
          </a:blip>
          <a:srcRect b="0" l="0" r="0" t="0"/>
          <a:stretch/>
        </p:blipFill>
        <p:spPr>
          <a:xfrm>
            <a:off x="6376988" y="4348043"/>
            <a:ext cx="226814" cy="181451"/>
          </a:xfrm>
          <a:prstGeom prst="rect">
            <a:avLst/>
          </a:prstGeom>
          <a:noFill/>
          <a:ln>
            <a:noFill/>
          </a:ln>
        </p:spPr>
      </p:pic>
      <p:sp>
        <p:nvSpPr>
          <p:cNvPr id="165" name="Google Shape;165;p28"/>
          <p:cNvSpPr/>
          <p:nvPr/>
        </p:nvSpPr>
        <p:spPr>
          <a:xfrm>
            <a:off x="6785253" y="4301133"/>
            <a:ext cx="6877407" cy="29027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00"/>
              </a:buClr>
              <a:buSzPts val="1400"/>
              <a:buFont typeface="Instrument Sans"/>
              <a:buNone/>
            </a:pPr>
            <a:r>
              <a:rPr b="1" i="0" lang="en-US" sz="1400" u="none" cap="none" strike="noStrike">
                <a:solidFill>
                  <a:srgbClr val="000000"/>
                </a:solidFill>
                <a:latin typeface="Instrument Sans"/>
                <a:ea typeface="Instrument Sans"/>
                <a:cs typeface="Instrument Sans"/>
                <a:sym typeface="Instrument Sans"/>
              </a:rPr>
              <a:t>Result:</a:t>
            </a:r>
            <a:r>
              <a:rPr b="0" i="0" lang="en-US" sz="1400" u="none" cap="none" strike="noStrike">
                <a:solidFill>
                  <a:srgbClr val="000000"/>
                </a:solidFill>
                <a:latin typeface="Instrument Sans"/>
                <a:ea typeface="Instrument Sans"/>
                <a:cs typeface="Instrument Sans"/>
                <a:sym typeface="Instrument Sans"/>
              </a:rPr>
              <a:t> Smaller scope, higher quality, measurable business value</a:t>
            </a:r>
            <a:endParaRPr b="0" i="0" sz="1400" u="none" cap="none" strike="noStrike"/>
          </a:p>
        </p:txBody>
      </p:sp>
      <p:sp>
        <p:nvSpPr>
          <p:cNvPr id="166" name="Google Shape;166;p28"/>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p:nvPr/>
        </p:nvSpPr>
        <p:spPr>
          <a:xfrm>
            <a:off x="793790" y="712946"/>
            <a:ext cx="6872883" cy="531614"/>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091C53"/>
              </a:buClr>
              <a:buSzPts val="3300"/>
              <a:buFont typeface="Instrument Sans"/>
              <a:buNone/>
            </a:pPr>
            <a:r>
              <a:rPr b="0" i="0" lang="en-US" sz="3300" u="none" cap="none" strike="noStrike">
                <a:solidFill>
                  <a:srgbClr val="091C53"/>
                </a:solidFill>
                <a:latin typeface="Instrument Sans"/>
                <a:ea typeface="Instrument Sans"/>
                <a:cs typeface="Instrument Sans"/>
                <a:sym typeface="Instrument Sans"/>
              </a:rPr>
              <a:t>What's Broken?</a:t>
            </a:r>
            <a:endParaRPr b="0" i="0" sz="3300" u="none" cap="none" strike="noStrike"/>
          </a:p>
        </p:txBody>
      </p:sp>
      <p:pic>
        <p:nvPicPr>
          <p:cNvPr descr="preencoded.png" id="173" name="Google Shape;173;p29"/>
          <p:cNvPicPr preferRelativeResize="0"/>
          <p:nvPr/>
        </p:nvPicPr>
        <p:blipFill rotWithShape="1">
          <a:blip r:embed="rId3">
            <a:alphaModFix/>
          </a:blip>
          <a:srcRect b="0" l="0" r="0" t="0"/>
          <a:stretch/>
        </p:blipFill>
        <p:spPr>
          <a:xfrm>
            <a:off x="793790" y="1691045"/>
            <a:ext cx="3221355" cy="3221355"/>
          </a:xfrm>
          <a:prstGeom prst="rect">
            <a:avLst/>
          </a:prstGeom>
          <a:noFill/>
          <a:ln>
            <a:noFill/>
          </a:ln>
        </p:spPr>
      </p:pic>
      <p:sp>
        <p:nvSpPr>
          <p:cNvPr id="174" name="Google Shape;174;p29"/>
          <p:cNvSpPr/>
          <p:nvPr/>
        </p:nvSpPr>
        <p:spPr>
          <a:xfrm>
            <a:off x="5511641" y="1669732"/>
            <a:ext cx="2443043"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91C53"/>
              </a:buClr>
              <a:buSzPts val="1650"/>
              <a:buFont typeface="Instrument Sans"/>
              <a:buNone/>
            </a:pPr>
            <a:r>
              <a:rPr b="0" i="0" lang="en-US" sz="1650" u="none" cap="none" strike="noStrike">
                <a:solidFill>
                  <a:srgbClr val="091C53"/>
                </a:solidFill>
                <a:latin typeface="Instrument Sans"/>
                <a:ea typeface="Instrument Sans"/>
                <a:cs typeface="Instrument Sans"/>
                <a:sym typeface="Instrument Sans"/>
              </a:rPr>
              <a:t>Current Process Failures</a:t>
            </a:r>
            <a:endParaRPr b="0" i="0" sz="1650" u="none" cap="none" strike="noStrike"/>
          </a:p>
        </p:txBody>
      </p:sp>
      <p:sp>
        <p:nvSpPr>
          <p:cNvPr id="175" name="Google Shape;175;p29"/>
          <p:cNvSpPr/>
          <p:nvPr/>
        </p:nvSpPr>
        <p:spPr>
          <a:xfrm>
            <a:off x="5511641" y="2105501"/>
            <a:ext cx="8332470"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Operators often </a:t>
            </a:r>
            <a:r>
              <a:rPr b="1" i="0" lang="en-US" sz="1300" u="none" cap="none" strike="noStrike">
                <a:solidFill>
                  <a:srgbClr val="1E3063"/>
                </a:solidFill>
                <a:latin typeface="Instrument Sans"/>
                <a:ea typeface="Instrument Sans"/>
                <a:cs typeface="Instrument Sans"/>
                <a:sym typeface="Instrument Sans"/>
              </a:rPr>
              <a:t>don't log any ticket</a:t>
            </a:r>
            <a:r>
              <a:rPr b="0" i="0" lang="en-US" sz="1300" u="none" cap="none" strike="noStrike">
                <a:solidFill>
                  <a:srgbClr val="1E3063"/>
                </a:solidFill>
                <a:latin typeface="Instrument Sans"/>
                <a:ea typeface="Instrument Sans"/>
                <a:cs typeface="Instrument Sans"/>
                <a:sym typeface="Instrument Sans"/>
              </a:rPr>
              <a:t> for calls</a:t>
            </a:r>
            <a:endParaRPr b="0" i="0" sz="1300" u="none" cap="none" strike="noStrike"/>
          </a:p>
        </p:txBody>
      </p:sp>
      <p:sp>
        <p:nvSpPr>
          <p:cNvPr id="176" name="Google Shape;176;p29"/>
          <p:cNvSpPr/>
          <p:nvPr/>
        </p:nvSpPr>
        <p:spPr>
          <a:xfrm>
            <a:off x="5511641" y="2437209"/>
            <a:ext cx="8332470"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Manual Jira entry when tickets are created</a:t>
            </a:r>
            <a:endParaRPr b="0" i="0" sz="1300" u="none" cap="none" strike="noStrike"/>
          </a:p>
        </p:txBody>
      </p:sp>
      <p:sp>
        <p:nvSpPr>
          <p:cNvPr id="177" name="Google Shape;177;p29"/>
          <p:cNvSpPr/>
          <p:nvPr/>
        </p:nvSpPr>
        <p:spPr>
          <a:xfrm>
            <a:off x="5511641" y="2768918"/>
            <a:ext cx="8332470"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Delays and inconsistencies</a:t>
            </a:r>
            <a:endParaRPr b="0" i="0" sz="1300" u="none" cap="none" strike="noStrike"/>
          </a:p>
        </p:txBody>
      </p:sp>
      <p:sp>
        <p:nvSpPr>
          <p:cNvPr id="178" name="Google Shape;178;p29"/>
          <p:cNvSpPr/>
          <p:nvPr/>
        </p:nvSpPr>
        <p:spPr>
          <a:xfrm>
            <a:off x="5511641" y="3211116"/>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091C53"/>
              </a:buClr>
              <a:buSzPts val="1650"/>
              <a:buFont typeface="Instrument Sans"/>
              <a:buNone/>
            </a:pPr>
            <a:r>
              <a:rPr b="0" i="0" lang="en-US" sz="1650" u="none" cap="none" strike="noStrike">
                <a:solidFill>
                  <a:srgbClr val="091C53"/>
                </a:solidFill>
                <a:latin typeface="Instrument Sans"/>
                <a:ea typeface="Instrument Sans"/>
                <a:cs typeface="Instrument Sans"/>
                <a:sym typeface="Instrument Sans"/>
              </a:rPr>
              <a:t>Audit Findings</a:t>
            </a:r>
            <a:endParaRPr b="0" i="0" sz="1650" u="none" cap="none" strike="noStrike"/>
          </a:p>
        </p:txBody>
      </p:sp>
      <p:sp>
        <p:nvSpPr>
          <p:cNvPr id="179" name="Google Shape;179;p29"/>
          <p:cNvSpPr/>
          <p:nvPr/>
        </p:nvSpPr>
        <p:spPr>
          <a:xfrm>
            <a:off x="5511641" y="3646884"/>
            <a:ext cx="8332470"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Prior audit revealed: </a:t>
            </a:r>
            <a:r>
              <a:rPr b="1" i="0" lang="en-US" sz="1300" u="none" cap="none" strike="noStrike">
                <a:solidFill>
                  <a:srgbClr val="1E3063"/>
                </a:solidFill>
                <a:latin typeface="Instrument Sans"/>
                <a:ea typeface="Instrument Sans"/>
                <a:cs typeface="Instrument Sans"/>
                <a:sym typeface="Instrument Sans"/>
              </a:rPr>
              <a:t>no data collection process</a:t>
            </a:r>
            <a:r>
              <a:rPr b="0" i="0" lang="en-US" sz="1300" u="none" cap="none" strike="noStrike">
                <a:solidFill>
                  <a:srgbClr val="1E3063"/>
                </a:solidFill>
                <a:latin typeface="Instrument Sans"/>
                <a:ea typeface="Instrument Sans"/>
                <a:cs typeface="Instrument Sans"/>
                <a:sym typeface="Instrument Sans"/>
              </a:rPr>
              <a:t> existed, records not kept systematically</a:t>
            </a:r>
            <a:endParaRPr b="0" i="0" sz="1300" u="none" cap="none" strike="noStrike"/>
          </a:p>
        </p:txBody>
      </p:sp>
      <p:sp>
        <p:nvSpPr>
          <p:cNvPr id="180" name="Google Shape;180;p29"/>
          <p:cNvSpPr/>
          <p:nvPr/>
        </p:nvSpPr>
        <p:spPr>
          <a:xfrm>
            <a:off x="793790" y="5295067"/>
            <a:ext cx="6436400" cy="1025723"/>
          </a:xfrm>
          <a:prstGeom prst="roundRect">
            <a:avLst>
              <a:gd fmla="val 14927" name="adj"/>
            </a:avLst>
          </a:prstGeom>
          <a:solidFill>
            <a:srgbClr val="FFFFFF"/>
          </a:solidFill>
          <a:ln cap="flat" cmpd="sng" w="22850">
            <a:solidFill>
              <a:srgbClr val="B4CC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986671" y="5487948"/>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E3063"/>
              </a:buClr>
              <a:buSzPts val="1650"/>
              <a:buFont typeface="Instrument Sans"/>
              <a:buNone/>
            </a:pPr>
            <a:r>
              <a:rPr b="0" i="0" lang="en-US" sz="1650" u="none" cap="none" strike="noStrike">
                <a:solidFill>
                  <a:srgbClr val="1E3063"/>
                </a:solidFill>
                <a:latin typeface="Instrument Sans"/>
                <a:ea typeface="Instrument Sans"/>
                <a:cs typeface="Instrument Sans"/>
                <a:sym typeface="Instrument Sans"/>
              </a:rPr>
              <a:t>Impossible Tracking</a:t>
            </a:r>
            <a:endParaRPr b="0" i="0" sz="1650" u="none" cap="none" strike="noStrike"/>
          </a:p>
        </p:txBody>
      </p:sp>
      <p:sp>
        <p:nvSpPr>
          <p:cNvPr id="182" name="Google Shape;182;p29"/>
          <p:cNvSpPr/>
          <p:nvPr/>
        </p:nvSpPr>
        <p:spPr>
          <a:xfrm>
            <a:off x="986671" y="5855732"/>
            <a:ext cx="605063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Can't reliably track issues or review past interactions</a:t>
            </a:r>
            <a:endParaRPr b="0" i="0" sz="1300" u="none" cap="none" strike="noStrike"/>
          </a:p>
        </p:txBody>
      </p:sp>
      <p:sp>
        <p:nvSpPr>
          <p:cNvPr id="183" name="Google Shape;183;p29"/>
          <p:cNvSpPr/>
          <p:nvPr/>
        </p:nvSpPr>
        <p:spPr>
          <a:xfrm>
            <a:off x="7400211" y="5295067"/>
            <a:ext cx="6436400" cy="1025723"/>
          </a:xfrm>
          <a:prstGeom prst="roundRect">
            <a:avLst>
              <a:gd fmla="val 14927" name="adj"/>
            </a:avLst>
          </a:prstGeom>
          <a:solidFill>
            <a:srgbClr val="FFFFFF"/>
          </a:solidFill>
          <a:ln cap="flat" cmpd="sng" w="22850">
            <a:solidFill>
              <a:srgbClr val="B4CC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9"/>
          <p:cNvSpPr/>
          <p:nvPr/>
        </p:nvSpPr>
        <p:spPr>
          <a:xfrm>
            <a:off x="7593092" y="5487948"/>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E3063"/>
              </a:buClr>
              <a:buSzPts val="1650"/>
              <a:buFont typeface="Instrument Sans"/>
              <a:buNone/>
            </a:pPr>
            <a:r>
              <a:rPr b="0" i="0" lang="en-US" sz="1650" u="none" cap="none" strike="noStrike">
                <a:solidFill>
                  <a:srgbClr val="1E3063"/>
                </a:solidFill>
                <a:latin typeface="Instrument Sans"/>
                <a:ea typeface="Instrument Sans"/>
                <a:cs typeface="Instrument Sans"/>
                <a:sym typeface="Instrument Sans"/>
              </a:rPr>
              <a:t>Slower Response</a:t>
            </a:r>
            <a:endParaRPr b="0" i="0" sz="1650" u="none" cap="none" strike="noStrike"/>
          </a:p>
        </p:txBody>
      </p:sp>
      <p:sp>
        <p:nvSpPr>
          <p:cNvPr id="185" name="Google Shape;185;p29"/>
          <p:cNvSpPr/>
          <p:nvPr/>
        </p:nvSpPr>
        <p:spPr>
          <a:xfrm>
            <a:off x="7593092" y="5855732"/>
            <a:ext cx="605063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Manual processes lead to delays in resolving issues</a:t>
            </a:r>
            <a:endParaRPr b="0" i="0" sz="1300" u="none" cap="none" strike="noStrike"/>
          </a:p>
        </p:txBody>
      </p:sp>
      <p:sp>
        <p:nvSpPr>
          <p:cNvPr id="186" name="Google Shape;186;p29"/>
          <p:cNvSpPr/>
          <p:nvPr/>
        </p:nvSpPr>
        <p:spPr>
          <a:xfrm>
            <a:off x="793790" y="6490811"/>
            <a:ext cx="6436400" cy="1025723"/>
          </a:xfrm>
          <a:prstGeom prst="roundRect">
            <a:avLst>
              <a:gd fmla="val 14927" name="adj"/>
            </a:avLst>
          </a:prstGeom>
          <a:solidFill>
            <a:srgbClr val="FFFFFF"/>
          </a:solidFill>
          <a:ln cap="flat" cmpd="sng" w="22850">
            <a:solidFill>
              <a:srgbClr val="B4CC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9"/>
          <p:cNvSpPr/>
          <p:nvPr/>
        </p:nvSpPr>
        <p:spPr>
          <a:xfrm>
            <a:off x="986671" y="6683693"/>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E3063"/>
              </a:buClr>
              <a:buSzPts val="1650"/>
              <a:buFont typeface="Instrument Sans"/>
              <a:buNone/>
            </a:pPr>
            <a:r>
              <a:rPr b="0" i="0" lang="en-US" sz="1650" u="none" cap="none" strike="noStrike">
                <a:solidFill>
                  <a:srgbClr val="1E3063"/>
                </a:solidFill>
                <a:latin typeface="Instrument Sans"/>
                <a:ea typeface="Instrument Sans"/>
                <a:cs typeface="Instrument Sans"/>
                <a:sym typeface="Instrument Sans"/>
              </a:rPr>
              <a:t>Inconsistent Data</a:t>
            </a:r>
            <a:endParaRPr b="0" i="0" sz="1650" u="none" cap="none" strike="noStrike"/>
          </a:p>
        </p:txBody>
      </p:sp>
      <p:sp>
        <p:nvSpPr>
          <p:cNvPr id="188" name="Google Shape;188;p29"/>
          <p:cNvSpPr/>
          <p:nvPr/>
        </p:nvSpPr>
        <p:spPr>
          <a:xfrm>
            <a:off x="986671" y="7051477"/>
            <a:ext cx="605063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Quality and completeness vary significantly</a:t>
            </a:r>
            <a:endParaRPr b="0" i="0" sz="1300" u="none" cap="none" strike="noStrike"/>
          </a:p>
        </p:txBody>
      </p:sp>
      <p:sp>
        <p:nvSpPr>
          <p:cNvPr id="189" name="Google Shape;189;p29"/>
          <p:cNvSpPr/>
          <p:nvPr/>
        </p:nvSpPr>
        <p:spPr>
          <a:xfrm>
            <a:off x="7400211" y="6490811"/>
            <a:ext cx="6436400" cy="1025723"/>
          </a:xfrm>
          <a:prstGeom prst="roundRect">
            <a:avLst>
              <a:gd fmla="val 14927" name="adj"/>
            </a:avLst>
          </a:prstGeom>
          <a:solidFill>
            <a:srgbClr val="FFFFFF"/>
          </a:solidFill>
          <a:ln cap="flat" cmpd="sng" w="22850">
            <a:solidFill>
              <a:srgbClr val="B4CCE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9"/>
          <p:cNvSpPr/>
          <p:nvPr/>
        </p:nvSpPr>
        <p:spPr>
          <a:xfrm>
            <a:off x="7593092" y="6683693"/>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E3063"/>
              </a:buClr>
              <a:buSzPts val="1650"/>
              <a:buFont typeface="Instrument Sans"/>
              <a:buNone/>
            </a:pPr>
            <a:r>
              <a:rPr b="0" i="0" lang="en-US" sz="1650" u="none" cap="none" strike="noStrike">
                <a:solidFill>
                  <a:srgbClr val="1E3063"/>
                </a:solidFill>
                <a:latin typeface="Instrument Sans"/>
                <a:ea typeface="Instrument Sans"/>
                <a:cs typeface="Instrument Sans"/>
                <a:sym typeface="Instrument Sans"/>
              </a:rPr>
              <a:t>Extra Workload</a:t>
            </a:r>
            <a:endParaRPr b="0" i="0" sz="1650" u="none" cap="none" strike="noStrike"/>
          </a:p>
        </p:txBody>
      </p:sp>
      <p:sp>
        <p:nvSpPr>
          <p:cNvPr id="191" name="Google Shape;191;p29"/>
          <p:cNvSpPr/>
          <p:nvPr/>
        </p:nvSpPr>
        <p:spPr>
          <a:xfrm>
            <a:off x="7593092" y="7051477"/>
            <a:ext cx="6050637"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Time on admin tasks vs. solving problems</a:t>
            </a:r>
            <a:endParaRPr b="0" i="0" sz="1300" u="none" cap="none" strike="noStrike"/>
          </a:p>
        </p:txBody>
      </p:sp>
      <p:sp>
        <p:nvSpPr>
          <p:cNvPr id="192" name="Google Shape;192;p29"/>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nvSpPr>
        <p:spPr>
          <a:xfrm>
            <a:off x="268509" y="0"/>
            <a:ext cx="14361900" cy="1036800"/>
          </a:xfrm>
          <a:prstGeom prst="rect">
            <a:avLst/>
          </a:prstGeom>
          <a:noFill/>
          <a:ln>
            <a:noFill/>
          </a:ln>
        </p:spPr>
        <p:txBody>
          <a:bodyPr anchorCtr="0" anchor="t" bIns="165500" lIns="165500" spcFirstLastPara="1" rIns="165500" wrap="square" tIns="165500">
            <a:normAutofit lnSpcReduction="10000"/>
          </a:bodyPr>
          <a:lstStyle/>
          <a:p>
            <a:pPr indent="0" lvl="0" marL="0" rtl="0" algn="l">
              <a:spcBef>
                <a:spcPts val="0"/>
              </a:spcBef>
              <a:spcAft>
                <a:spcPts val="0"/>
              </a:spcAft>
              <a:buNone/>
            </a:pPr>
            <a:r>
              <a:rPr b="1" lang="en-US" sz="5068">
                <a:solidFill>
                  <a:srgbClr val="000000"/>
                </a:solidFill>
                <a:latin typeface="Hubot Sans"/>
                <a:ea typeface="Hubot Sans"/>
                <a:cs typeface="Hubot Sans"/>
                <a:sym typeface="Hubot Sans"/>
              </a:rPr>
              <a:t>Current System: Level 0</a:t>
            </a:r>
            <a:endParaRPr b="1" sz="5068">
              <a:solidFill>
                <a:srgbClr val="000000"/>
              </a:solidFill>
              <a:latin typeface="Hubot Sans"/>
              <a:ea typeface="Hubot Sans"/>
              <a:cs typeface="Hubot Sans"/>
              <a:sym typeface="Hubot Sans"/>
            </a:endParaRPr>
          </a:p>
        </p:txBody>
      </p:sp>
      <p:pic>
        <p:nvPicPr>
          <p:cNvPr id="199" name="Google Shape;199;p30" title="ATSD current system level 0 (2).drawio.png"/>
          <p:cNvPicPr preferRelativeResize="0"/>
          <p:nvPr/>
        </p:nvPicPr>
        <p:blipFill>
          <a:blip r:embed="rId3">
            <a:alphaModFix/>
          </a:blip>
          <a:stretch>
            <a:fillRect/>
          </a:stretch>
        </p:blipFill>
        <p:spPr>
          <a:xfrm>
            <a:off x="0" y="1312625"/>
            <a:ext cx="14630401" cy="6916975"/>
          </a:xfrm>
          <a:prstGeom prst="rect">
            <a:avLst/>
          </a:prstGeom>
          <a:noFill/>
          <a:ln>
            <a:noFill/>
          </a:ln>
        </p:spPr>
      </p:pic>
      <p:sp>
        <p:nvSpPr>
          <p:cNvPr id="200" name="Google Shape;200;p30"/>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descr="preencoded.png" id="206" name="Google Shape;206;p31"/>
          <p:cNvPicPr preferRelativeResize="0"/>
          <p:nvPr/>
        </p:nvPicPr>
        <p:blipFill rotWithShape="1">
          <a:blip r:embed="rId3">
            <a:alphaModFix/>
          </a:blip>
          <a:srcRect b="0" l="0" r="0" t="0"/>
          <a:stretch/>
        </p:blipFill>
        <p:spPr>
          <a:xfrm>
            <a:off x="8869680" y="0"/>
            <a:ext cx="5760720" cy="8229600"/>
          </a:xfrm>
          <a:prstGeom prst="rect">
            <a:avLst/>
          </a:prstGeom>
          <a:noFill/>
          <a:ln>
            <a:noFill/>
          </a:ln>
        </p:spPr>
      </p:pic>
      <p:sp>
        <p:nvSpPr>
          <p:cNvPr id="207" name="Google Shape;207;p31"/>
          <p:cNvSpPr/>
          <p:nvPr/>
        </p:nvSpPr>
        <p:spPr>
          <a:xfrm>
            <a:off x="793790" y="1102638"/>
            <a:ext cx="7096125" cy="531614"/>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091C53"/>
              </a:buClr>
              <a:buSzPts val="3300"/>
              <a:buFont typeface="Instrument Sans"/>
              <a:buNone/>
            </a:pPr>
            <a:r>
              <a:rPr b="0" i="0" lang="en-US" sz="3300" u="none" cap="none" strike="noStrike">
                <a:solidFill>
                  <a:srgbClr val="091C53"/>
                </a:solidFill>
                <a:latin typeface="Instrument Sans"/>
                <a:ea typeface="Instrument Sans"/>
                <a:cs typeface="Instrument Sans"/>
                <a:sym typeface="Instrument Sans"/>
              </a:rPr>
              <a:t>Planning &amp; Requirements Snapshot</a:t>
            </a:r>
            <a:endParaRPr b="0" i="0" sz="3300" u="none" cap="none" strike="noStrike"/>
          </a:p>
        </p:txBody>
      </p:sp>
      <p:sp>
        <p:nvSpPr>
          <p:cNvPr id="208" name="Google Shape;208;p31"/>
          <p:cNvSpPr/>
          <p:nvPr/>
        </p:nvSpPr>
        <p:spPr>
          <a:xfrm>
            <a:off x="793790" y="2155627"/>
            <a:ext cx="3693200" cy="22860"/>
          </a:xfrm>
          <a:prstGeom prst="rect">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1"/>
          <p:cNvSpPr/>
          <p:nvPr/>
        </p:nvSpPr>
        <p:spPr>
          <a:xfrm>
            <a:off x="793790" y="2286357"/>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E3063"/>
              </a:buClr>
              <a:buSzPts val="1650"/>
              <a:buFont typeface="Instrument Sans"/>
              <a:buNone/>
            </a:pPr>
            <a:r>
              <a:rPr b="0" i="0" lang="en-US" sz="1650" u="none" cap="none" strike="noStrike">
                <a:solidFill>
                  <a:srgbClr val="1E3063"/>
                </a:solidFill>
                <a:latin typeface="Instrument Sans"/>
                <a:ea typeface="Instrument Sans"/>
                <a:cs typeface="Instrument Sans"/>
                <a:sym typeface="Instrument Sans"/>
              </a:rPr>
              <a:t>Sponsor &amp; Team</a:t>
            </a:r>
            <a:endParaRPr b="0" i="0" sz="1650" u="none" cap="none" strike="noStrike"/>
          </a:p>
        </p:txBody>
      </p:sp>
      <p:sp>
        <p:nvSpPr>
          <p:cNvPr id="210" name="Google Shape;210;p31"/>
          <p:cNvSpPr/>
          <p:nvPr/>
        </p:nvSpPr>
        <p:spPr>
          <a:xfrm>
            <a:off x="793790" y="2654141"/>
            <a:ext cx="3693200" cy="81653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ATSD Ticket Automation team: Patrick Masterson, Hank McAlister, Vedant Sheth, Matt Roehm</a:t>
            </a:r>
            <a:endParaRPr b="0" i="0" sz="1300" u="none" cap="none" strike="noStrike"/>
          </a:p>
        </p:txBody>
      </p:sp>
      <p:sp>
        <p:nvSpPr>
          <p:cNvPr id="211" name="Google Shape;211;p31"/>
          <p:cNvSpPr/>
          <p:nvPr/>
        </p:nvSpPr>
        <p:spPr>
          <a:xfrm>
            <a:off x="793790" y="3572708"/>
            <a:ext cx="3693200" cy="544354"/>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Sponsored by Appalachian State University IT Services</a:t>
            </a:r>
            <a:endParaRPr b="0" i="0" sz="1300" u="none" cap="none" strike="noStrike"/>
          </a:p>
        </p:txBody>
      </p:sp>
      <p:sp>
        <p:nvSpPr>
          <p:cNvPr id="212" name="Google Shape;212;p31"/>
          <p:cNvSpPr/>
          <p:nvPr/>
        </p:nvSpPr>
        <p:spPr>
          <a:xfrm>
            <a:off x="4657011" y="2155627"/>
            <a:ext cx="3693200" cy="22860"/>
          </a:xfrm>
          <a:prstGeom prst="rect">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1"/>
          <p:cNvSpPr/>
          <p:nvPr/>
        </p:nvSpPr>
        <p:spPr>
          <a:xfrm>
            <a:off x="4657011" y="2286357"/>
            <a:ext cx="212645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E3063"/>
              </a:buClr>
              <a:buSzPts val="1650"/>
              <a:buFont typeface="Instrument Sans"/>
              <a:buNone/>
            </a:pPr>
            <a:r>
              <a:rPr b="0" i="0" lang="en-US" sz="1650" u="none" cap="none" strike="noStrike">
                <a:solidFill>
                  <a:srgbClr val="1E3063"/>
                </a:solidFill>
                <a:latin typeface="Instrument Sans"/>
                <a:ea typeface="Instrument Sans"/>
                <a:cs typeface="Instrument Sans"/>
                <a:sym typeface="Instrument Sans"/>
              </a:rPr>
              <a:t>Current System</a:t>
            </a:r>
            <a:endParaRPr b="0" i="0" sz="1650" u="none" cap="none" strike="noStrike"/>
          </a:p>
        </p:txBody>
      </p:sp>
      <p:sp>
        <p:nvSpPr>
          <p:cNvPr id="214" name="Google Shape;214;p31"/>
          <p:cNvSpPr/>
          <p:nvPr/>
        </p:nvSpPr>
        <p:spPr>
          <a:xfrm>
            <a:off x="4657011" y="2654141"/>
            <a:ext cx="3693200"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Operators often </a:t>
            </a:r>
            <a:r>
              <a:rPr b="1" i="0" lang="en-US" sz="1300" u="none" cap="none" strike="noStrike">
                <a:solidFill>
                  <a:srgbClr val="1E3063"/>
                </a:solidFill>
                <a:latin typeface="Instrument Sans"/>
                <a:ea typeface="Instrument Sans"/>
                <a:cs typeface="Instrument Sans"/>
                <a:sym typeface="Instrument Sans"/>
              </a:rPr>
              <a:t>don't create tickets</a:t>
            </a:r>
            <a:r>
              <a:rPr b="0" i="0" lang="en-US" sz="1300" u="none" cap="none" strike="noStrike">
                <a:solidFill>
                  <a:srgbClr val="1E3063"/>
                </a:solidFill>
                <a:latin typeface="Instrument Sans"/>
                <a:ea typeface="Instrument Sans"/>
                <a:cs typeface="Instrument Sans"/>
                <a:sym typeface="Instrument Sans"/>
              </a:rPr>
              <a:t> from calls</a:t>
            </a:r>
            <a:endParaRPr b="0" i="0" sz="1300" u="none" cap="none" strike="noStrike"/>
          </a:p>
        </p:txBody>
      </p:sp>
      <p:sp>
        <p:nvSpPr>
          <p:cNvPr id="215" name="Google Shape;215;p31"/>
          <p:cNvSpPr/>
          <p:nvPr/>
        </p:nvSpPr>
        <p:spPr>
          <a:xfrm>
            <a:off x="4657011" y="3028355"/>
            <a:ext cx="3693200"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Manual Jira entry creates </a:t>
            </a:r>
            <a:r>
              <a:rPr lang="en-US" sz="1300">
                <a:solidFill>
                  <a:srgbClr val="1E3063"/>
                </a:solidFill>
                <a:latin typeface="Instrument Sans"/>
                <a:ea typeface="Instrument Sans"/>
                <a:cs typeface="Instrument Sans"/>
                <a:sym typeface="Instrument Sans"/>
              </a:rPr>
              <a:t>chaotic  workflow</a:t>
            </a:r>
            <a:endParaRPr b="0" i="0" sz="1300" u="none" cap="none" strike="noStrike"/>
          </a:p>
        </p:txBody>
      </p:sp>
      <p:sp>
        <p:nvSpPr>
          <p:cNvPr id="216" name="Google Shape;216;p31"/>
          <p:cNvSpPr/>
          <p:nvPr/>
        </p:nvSpPr>
        <p:spPr>
          <a:xfrm>
            <a:off x="4657011" y="3360063"/>
            <a:ext cx="3693200"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Impossible to track issues</a:t>
            </a:r>
            <a:endParaRPr b="0" i="0" sz="1300" u="none" cap="none" strike="noStrike"/>
          </a:p>
        </p:txBody>
      </p:sp>
      <p:sp>
        <p:nvSpPr>
          <p:cNvPr id="217" name="Google Shape;217;p31"/>
          <p:cNvSpPr/>
          <p:nvPr/>
        </p:nvSpPr>
        <p:spPr>
          <a:xfrm>
            <a:off x="4657011" y="3691771"/>
            <a:ext cx="3693200"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Missing critical details</a:t>
            </a:r>
            <a:endParaRPr b="0" i="0" sz="1300" u="none" cap="none" strike="noStrike"/>
          </a:p>
        </p:txBody>
      </p:sp>
      <p:sp>
        <p:nvSpPr>
          <p:cNvPr id="218" name="Google Shape;218;p31"/>
          <p:cNvSpPr/>
          <p:nvPr/>
        </p:nvSpPr>
        <p:spPr>
          <a:xfrm>
            <a:off x="4657011" y="4023479"/>
            <a:ext cx="3693200"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High operational friction</a:t>
            </a:r>
            <a:endParaRPr b="0" i="0" sz="1300" u="none" cap="none" strike="noStrike"/>
          </a:p>
        </p:txBody>
      </p:sp>
      <p:sp>
        <p:nvSpPr>
          <p:cNvPr id="219" name="Google Shape;219;p31"/>
          <p:cNvSpPr/>
          <p:nvPr/>
        </p:nvSpPr>
        <p:spPr>
          <a:xfrm>
            <a:off x="793790" y="4859417"/>
            <a:ext cx="7556421" cy="22860"/>
          </a:xfrm>
          <a:prstGeom prst="rect">
            <a:avLst/>
          </a:prstGeom>
          <a:solidFill>
            <a:srgbClr val="84C1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1"/>
          <p:cNvSpPr/>
          <p:nvPr/>
        </p:nvSpPr>
        <p:spPr>
          <a:xfrm>
            <a:off x="793790" y="4990148"/>
            <a:ext cx="2254806" cy="265747"/>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1E3063"/>
              </a:buClr>
              <a:buSzPts val="1650"/>
              <a:buFont typeface="Instrument Sans"/>
              <a:buNone/>
            </a:pPr>
            <a:r>
              <a:rPr b="0" i="0" lang="en-US" sz="1650" u="none" cap="none" strike="noStrike">
                <a:solidFill>
                  <a:srgbClr val="1E3063"/>
                </a:solidFill>
                <a:latin typeface="Instrument Sans"/>
                <a:ea typeface="Instrument Sans"/>
                <a:cs typeface="Instrument Sans"/>
                <a:sym typeface="Instrument Sans"/>
              </a:rPr>
              <a:t>New Proposed System</a:t>
            </a:r>
            <a:endParaRPr b="0" i="0" sz="1650" u="none" cap="none" strike="noStrike"/>
          </a:p>
        </p:txBody>
      </p:sp>
      <p:sp>
        <p:nvSpPr>
          <p:cNvPr id="221" name="Google Shape;221;p31"/>
          <p:cNvSpPr/>
          <p:nvPr/>
        </p:nvSpPr>
        <p:spPr>
          <a:xfrm>
            <a:off x="793790" y="5357932"/>
            <a:ext cx="7556421" cy="272177"/>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1E3063"/>
              </a:buClr>
              <a:buSzPts val="1300"/>
              <a:buFont typeface="Instrument Sans"/>
              <a:buNone/>
            </a:pPr>
            <a:r>
              <a:rPr b="0" i="0" lang="en-US" sz="1300" u="none" cap="none" strike="noStrike">
                <a:solidFill>
                  <a:srgbClr val="1E3063"/>
                </a:solidFill>
                <a:latin typeface="Instrument Sans"/>
                <a:ea typeface="Instrument Sans"/>
                <a:cs typeface="Instrument Sans"/>
                <a:sym typeface="Instrument Sans"/>
              </a:rPr>
              <a:t>Automated call intake: Webex + Jira integration</a:t>
            </a:r>
            <a:endParaRPr b="0" i="0" sz="1300" u="none" cap="none" strike="noStrike"/>
          </a:p>
        </p:txBody>
      </p:sp>
      <p:sp>
        <p:nvSpPr>
          <p:cNvPr id="222" name="Google Shape;222;p31"/>
          <p:cNvSpPr/>
          <p:nvPr/>
        </p:nvSpPr>
        <p:spPr>
          <a:xfrm>
            <a:off x="793790" y="5732145"/>
            <a:ext cx="7556421"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Intelligent menu routing</a:t>
            </a:r>
            <a:endParaRPr b="0" i="0" sz="1300" u="none" cap="none" strike="noStrike"/>
          </a:p>
        </p:txBody>
      </p:sp>
      <p:sp>
        <p:nvSpPr>
          <p:cNvPr id="223" name="Google Shape;223;p31"/>
          <p:cNvSpPr/>
          <p:nvPr/>
        </p:nvSpPr>
        <p:spPr>
          <a:xfrm>
            <a:off x="793790" y="6063853"/>
            <a:ext cx="7556421"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Auto-capture caller data</a:t>
            </a:r>
            <a:endParaRPr b="0" i="0" sz="1300" u="none" cap="none" strike="noStrike"/>
          </a:p>
        </p:txBody>
      </p:sp>
      <p:sp>
        <p:nvSpPr>
          <p:cNvPr id="224" name="Google Shape;224;p31"/>
          <p:cNvSpPr/>
          <p:nvPr/>
        </p:nvSpPr>
        <p:spPr>
          <a:xfrm>
            <a:off x="793790" y="6395561"/>
            <a:ext cx="7556421"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Record operator info</a:t>
            </a:r>
            <a:endParaRPr b="0" i="0" sz="1300" u="none" cap="none" strike="noStrike"/>
          </a:p>
        </p:txBody>
      </p:sp>
      <p:sp>
        <p:nvSpPr>
          <p:cNvPr id="225" name="Google Shape;225;p31"/>
          <p:cNvSpPr/>
          <p:nvPr/>
        </p:nvSpPr>
        <p:spPr>
          <a:xfrm>
            <a:off x="793790" y="6727269"/>
            <a:ext cx="7556421" cy="272177"/>
          </a:xfrm>
          <a:prstGeom prst="rect">
            <a:avLst/>
          </a:prstGeom>
          <a:noFill/>
          <a:ln>
            <a:noFill/>
          </a:ln>
        </p:spPr>
        <p:txBody>
          <a:bodyPr anchorCtr="0" anchor="t" bIns="0" lIns="0" spcFirstLastPara="1" rIns="0" wrap="square" tIns="0">
            <a:noAutofit/>
          </a:bodyPr>
          <a:lstStyle/>
          <a:p>
            <a:pPr indent="-342900" lvl="0" marL="342900" marR="0" rtl="0" algn="l">
              <a:lnSpc>
                <a:spcPct val="161538"/>
              </a:lnSpc>
              <a:spcBef>
                <a:spcPts val="0"/>
              </a:spcBef>
              <a:spcAft>
                <a:spcPts val="0"/>
              </a:spcAft>
              <a:buClr>
                <a:srgbClr val="1E3063"/>
              </a:buClr>
              <a:buSzPts val="1300"/>
              <a:buFont typeface="Instrument Sans"/>
              <a:buChar char="•"/>
            </a:pPr>
            <a:r>
              <a:rPr b="0" i="0" lang="en-US" sz="1300" u="none" cap="none" strike="noStrike">
                <a:solidFill>
                  <a:srgbClr val="1E3063"/>
                </a:solidFill>
                <a:latin typeface="Instrument Sans"/>
                <a:ea typeface="Instrument Sans"/>
                <a:cs typeface="Instrument Sans"/>
                <a:sym typeface="Instrument Sans"/>
              </a:rPr>
              <a:t>Auto-generate pre-filled tickets</a:t>
            </a:r>
            <a:endParaRPr b="0" i="0" sz="1300" u="none" cap="none" strike="noStrike"/>
          </a:p>
        </p:txBody>
      </p:sp>
      <p:sp>
        <p:nvSpPr>
          <p:cNvPr id="226" name="Google Shape;226;p31"/>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pic>
        <p:nvPicPr>
          <p:cNvPr descr="preencoded.png" id="232" name="Google Shape;232;p32"/>
          <p:cNvPicPr preferRelativeResize="0"/>
          <p:nvPr/>
        </p:nvPicPr>
        <p:blipFill rotWithShape="1">
          <a:blip r:embed="rId3">
            <a:alphaModFix/>
          </a:blip>
          <a:srcRect b="0" l="0" r="0" t="0"/>
          <a:stretch/>
        </p:blipFill>
        <p:spPr>
          <a:xfrm>
            <a:off x="0" y="0"/>
            <a:ext cx="14630400" cy="2963347"/>
          </a:xfrm>
          <a:prstGeom prst="rect">
            <a:avLst/>
          </a:prstGeom>
          <a:noFill/>
          <a:ln>
            <a:noFill/>
          </a:ln>
        </p:spPr>
      </p:pic>
      <p:sp>
        <p:nvSpPr>
          <p:cNvPr id="233" name="Google Shape;233;p32"/>
          <p:cNvSpPr/>
          <p:nvPr/>
        </p:nvSpPr>
        <p:spPr>
          <a:xfrm>
            <a:off x="790218" y="3445193"/>
            <a:ext cx="5644515" cy="705564"/>
          </a:xfrm>
          <a:prstGeom prst="rect">
            <a:avLst/>
          </a:prstGeom>
          <a:noFill/>
          <a:ln>
            <a:noFill/>
          </a:ln>
        </p:spPr>
        <p:txBody>
          <a:bodyPr anchorCtr="0" anchor="t" bIns="0" lIns="0" spcFirstLastPara="1" rIns="0" wrap="square" tIns="0">
            <a:noAutofit/>
          </a:bodyPr>
          <a:lstStyle/>
          <a:p>
            <a:pPr indent="0" lvl="0" marL="0" marR="0" rtl="0" algn="l">
              <a:lnSpc>
                <a:spcPct val="126136"/>
              </a:lnSpc>
              <a:spcBef>
                <a:spcPts val="0"/>
              </a:spcBef>
              <a:spcAft>
                <a:spcPts val="0"/>
              </a:spcAft>
              <a:buClr>
                <a:srgbClr val="091C53"/>
              </a:buClr>
              <a:buSzPts val="4400"/>
              <a:buFont typeface="Instrument Sans"/>
              <a:buNone/>
            </a:pPr>
            <a:r>
              <a:rPr b="0" i="0" lang="en-US" sz="4400" u="none" cap="none" strike="noStrike">
                <a:solidFill>
                  <a:srgbClr val="091C53"/>
                </a:solidFill>
                <a:latin typeface="Instrument Sans"/>
                <a:ea typeface="Instrument Sans"/>
                <a:cs typeface="Instrument Sans"/>
                <a:sym typeface="Instrument Sans"/>
              </a:rPr>
              <a:t>Business Sponsor</a:t>
            </a:r>
            <a:endParaRPr b="0" i="0" sz="4400" u="none" cap="none" strike="noStrike"/>
          </a:p>
        </p:txBody>
      </p:sp>
      <p:sp>
        <p:nvSpPr>
          <p:cNvPr id="234" name="Google Shape;234;p32"/>
          <p:cNvSpPr/>
          <p:nvPr/>
        </p:nvSpPr>
        <p:spPr>
          <a:xfrm>
            <a:off x="790218" y="4489371"/>
            <a:ext cx="6412111" cy="3117294"/>
          </a:xfrm>
          <a:prstGeom prst="roundRect">
            <a:avLst>
              <a:gd fmla="val 6519"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32"/>
          <p:cNvSpPr/>
          <p:nvPr/>
        </p:nvSpPr>
        <p:spPr>
          <a:xfrm>
            <a:off x="1015960" y="4715113"/>
            <a:ext cx="2822258" cy="3526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E3063"/>
              </a:buClr>
              <a:buSzPts val="2200"/>
              <a:buFont typeface="Instrument Sans"/>
              <a:buNone/>
            </a:pPr>
            <a:r>
              <a:rPr b="0" i="0" lang="en-US" sz="2200" u="none" cap="none" strike="noStrike">
                <a:solidFill>
                  <a:srgbClr val="1E3063"/>
                </a:solidFill>
                <a:latin typeface="Instrument Sans"/>
                <a:ea typeface="Instrument Sans"/>
                <a:cs typeface="Instrument Sans"/>
                <a:sym typeface="Instrument Sans"/>
              </a:rPr>
              <a:t>Who They Are</a:t>
            </a:r>
            <a:endParaRPr b="0" i="0" sz="2200" u="none" cap="none" strike="noStrike"/>
          </a:p>
        </p:txBody>
      </p:sp>
      <p:sp>
        <p:nvSpPr>
          <p:cNvPr id="236" name="Google Shape;236;p32"/>
          <p:cNvSpPr/>
          <p:nvPr/>
        </p:nvSpPr>
        <p:spPr>
          <a:xfrm>
            <a:off x="1015960" y="5203150"/>
            <a:ext cx="5960626" cy="72223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750"/>
              <a:buFont typeface="Instrument Sans"/>
              <a:buNone/>
            </a:pPr>
            <a:r>
              <a:rPr b="1" i="0" lang="en-US" sz="1750" u="none" cap="none" strike="noStrike">
                <a:solidFill>
                  <a:srgbClr val="1E3063"/>
                </a:solidFill>
                <a:latin typeface="Instrument Sans"/>
                <a:ea typeface="Instrument Sans"/>
                <a:cs typeface="Instrument Sans"/>
                <a:sym typeface="Instrument Sans"/>
              </a:rPr>
              <a:t>Appalachian Technology Service Desk (ATSD)</a:t>
            </a:r>
            <a:r>
              <a:rPr b="0" i="0" lang="en-US" sz="1750" u="none" cap="none" strike="noStrike">
                <a:solidFill>
                  <a:srgbClr val="1E3063"/>
                </a:solidFill>
                <a:latin typeface="Instrument Sans"/>
                <a:ea typeface="Instrument Sans"/>
                <a:cs typeface="Instrument Sans"/>
                <a:sym typeface="Instrument Sans"/>
              </a:rPr>
              <a:t> at Appalachian State University</a:t>
            </a:r>
            <a:endParaRPr b="0" i="0" sz="1750" u="none" cap="none" strike="noStrike"/>
          </a:p>
        </p:txBody>
      </p:sp>
      <p:sp>
        <p:nvSpPr>
          <p:cNvPr id="237" name="Google Shape;237;p32"/>
          <p:cNvSpPr/>
          <p:nvPr/>
        </p:nvSpPr>
        <p:spPr>
          <a:xfrm>
            <a:off x="1015960" y="6060758"/>
            <a:ext cx="5960626" cy="722233"/>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750"/>
              <a:buFont typeface="Instrument Sans"/>
              <a:buNone/>
            </a:pPr>
            <a:r>
              <a:t/>
            </a:r>
            <a:endParaRPr b="0" i="0" sz="1750" u="none" cap="none" strike="noStrike"/>
          </a:p>
        </p:txBody>
      </p:sp>
      <p:sp>
        <p:nvSpPr>
          <p:cNvPr id="238" name="Google Shape;238;p32"/>
          <p:cNvSpPr/>
          <p:nvPr/>
        </p:nvSpPr>
        <p:spPr>
          <a:xfrm>
            <a:off x="7428071" y="4489371"/>
            <a:ext cx="6412111" cy="3117294"/>
          </a:xfrm>
          <a:prstGeom prst="roundRect">
            <a:avLst>
              <a:gd fmla="val 6519" name="adj"/>
            </a:avLst>
          </a:prstGeom>
          <a:solidFill>
            <a:srgbClr val="CEE6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7653814" y="4715113"/>
            <a:ext cx="2822258" cy="352663"/>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E3063"/>
              </a:buClr>
              <a:buSzPts val="2200"/>
              <a:buFont typeface="Instrument Sans"/>
              <a:buNone/>
            </a:pPr>
            <a:r>
              <a:rPr b="0" i="0" lang="en-US" sz="2200" u="none" cap="none" strike="noStrike">
                <a:solidFill>
                  <a:srgbClr val="1E3063"/>
                </a:solidFill>
                <a:latin typeface="Instrument Sans"/>
                <a:ea typeface="Instrument Sans"/>
                <a:cs typeface="Instrument Sans"/>
                <a:sym typeface="Instrument Sans"/>
              </a:rPr>
              <a:t>What They Do</a:t>
            </a:r>
            <a:endParaRPr b="0" i="0" sz="2200" u="none" cap="none" strike="noStrike"/>
          </a:p>
        </p:txBody>
      </p:sp>
      <p:sp>
        <p:nvSpPr>
          <p:cNvPr id="240" name="Google Shape;240;p32"/>
          <p:cNvSpPr/>
          <p:nvPr/>
        </p:nvSpPr>
        <p:spPr>
          <a:xfrm>
            <a:off x="7653814" y="5203150"/>
            <a:ext cx="5960626" cy="361117"/>
          </a:xfrm>
          <a:prstGeom prst="rect">
            <a:avLst/>
          </a:prstGeom>
          <a:noFill/>
          <a:ln>
            <a:noFill/>
          </a:ln>
        </p:spPr>
        <p:txBody>
          <a:bodyPr anchorCtr="0" anchor="t" bIns="0" lIns="0" spcFirstLastPara="1" rIns="0" wrap="square" tIns="0">
            <a:noAutofit/>
          </a:bodyPr>
          <a:lstStyle/>
          <a:p>
            <a:pPr indent="0" lvl="0" marL="0" marR="0" rtl="0" algn="l">
              <a:lnSpc>
                <a:spcPct val="160000"/>
              </a:lnSpc>
              <a:spcBef>
                <a:spcPts val="0"/>
              </a:spcBef>
              <a:spcAft>
                <a:spcPts val="0"/>
              </a:spcAft>
              <a:buClr>
                <a:srgbClr val="1E3063"/>
              </a:buClr>
              <a:buSzPts val="1750"/>
              <a:buFont typeface="Instrument Sans"/>
              <a:buNone/>
            </a:pPr>
            <a:r>
              <a:rPr b="0" i="0" lang="en-US" sz="1750" u="none" cap="none" strike="noStrike">
                <a:solidFill>
                  <a:srgbClr val="1E3063"/>
                </a:solidFill>
                <a:latin typeface="Instrument Sans"/>
                <a:ea typeface="Instrument Sans"/>
                <a:cs typeface="Instrument Sans"/>
                <a:sym typeface="Instrument Sans"/>
              </a:rPr>
              <a:t>Central IT service desk for entire university community</a:t>
            </a:r>
            <a:endParaRPr b="0" i="0" sz="1750" u="none" cap="none" strike="noStrike"/>
          </a:p>
        </p:txBody>
      </p:sp>
      <p:sp>
        <p:nvSpPr>
          <p:cNvPr id="241" name="Google Shape;241;p32"/>
          <p:cNvSpPr/>
          <p:nvPr/>
        </p:nvSpPr>
        <p:spPr>
          <a:xfrm>
            <a:off x="7653814" y="5699641"/>
            <a:ext cx="5960626" cy="361117"/>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Password resets &amp; account access</a:t>
            </a:r>
            <a:endParaRPr b="0" i="0" sz="1750" u="none" cap="none" strike="noStrike"/>
          </a:p>
        </p:txBody>
      </p:sp>
      <p:sp>
        <p:nvSpPr>
          <p:cNvPr id="242" name="Google Shape;242;p32"/>
          <p:cNvSpPr/>
          <p:nvPr/>
        </p:nvSpPr>
        <p:spPr>
          <a:xfrm>
            <a:off x="7653814" y="6139696"/>
            <a:ext cx="5960626" cy="361117"/>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AsULearn platform support</a:t>
            </a:r>
            <a:endParaRPr b="0" i="0" sz="1750" u="none" cap="none" strike="noStrike"/>
          </a:p>
        </p:txBody>
      </p:sp>
      <p:sp>
        <p:nvSpPr>
          <p:cNvPr id="243" name="Google Shape;243;p32"/>
          <p:cNvSpPr/>
          <p:nvPr/>
        </p:nvSpPr>
        <p:spPr>
          <a:xfrm>
            <a:off x="7653814" y="6579751"/>
            <a:ext cx="5960626" cy="361117"/>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Hardware/software troubleshooting</a:t>
            </a:r>
            <a:endParaRPr b="0" i="0" sz="1750" u="none" cap="none" strike="noStrike"/>
          </a:p>
        </p:txBody>
      </p:sp>
      <p:sp>
        <p:nvSpPr>
          <p:cNvPr id="244" name="Google Shape;244;p32"/>
          <p:cNvSpPr/>
          <p:nvPr/>
        </p:nvSpPr>
        <p:spPr>
          <a:xfrm>
            <a:off x="7653814" y="7019806"/>
            <a:ext cx="5960626" cy="361117"/>
          </a:xfrm>
          <a:prstGeom prst="rect">
            <a:avLst/>
          </a:prstGeom>
          <a:noFill/>
          <a:ln>
            <a:noFill/>
          </a:ln>
        </p:spPr>
        <p:txBody>
          <a:bodyPr anchorCtr="0" anchor="t" bIns="0" lIns="0" spcFirstLastPara="1" rIns="0" wrap="square" tIns="0">
            <a:noAutofit/>
          </a:bodyPr>
          <a:lstStyle/>
          <a:p>
            <a:pPr indent="-342900" lvl="0" marL="342900" marR="0" rtl="0" algn="l">
              <a:lnSpc>
                <a:spcPct val="160000"/>
              </a:lnSpc>
              <a:spcBef>
                <a:spcPts val="0"/>
              </a:spcBef>
              <a:spcAft>
                <a:spcPts val="0"/>
              </a:spcAft>
              <a:buClr>
                <a:srgbClr val="1E3063"/>
              </a:buClr>
              <a:buSzPts val="1750"/>
              <a:buFont typeface="Instrument Sans"/>
              <a:buChar char="•"/>
            </a:pPr>
            <a:r>
              <a:rPr b="0" i="0" lang="en-US" sz="1750" u="none" cap="none" strike="noStrike">
                <a:solidFill>
                  <a:srgbClr val="1E3063"/>
                </a:solidFill>
                <a:latin typeface="Instrument Sans"/>
                <a:ea typeface="Instrument Sans"/>
                <a:cs typeface="Instrument Sans"/>
                <a:sym typeface="Instrument Sans"/>
              </a:rPr>
              <a:t>Route complex issues to specialized queues</a:t>
            </a:r>
            <a:endParaRPr b="0" i="0" sz="1750" u="none" cap="none" strike="noStrike"/>
          </a:p>
        </p:txBody>
      </p:sp>
      <p:sp>
        <p:nvSpPr>
          <p:cNvPr id="245" name="Google Shape;245;p32"/>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p:nvPr/>
        </p:nvSpPr>
        <p:spPr>
          <a:xfrm>
            <a:off x="244225" y="317500"/>
            <a:ext cx="4305600" cy="548100"/>
          </a:xfrm>
          <a:prstGeom prst="rect">
            <a:avLst/>
          </a:prstGeom>
          <a:noFill/>
          <a:ln>
            <a:noFill/>
          </a:ln>
        </p:spPr>
        <p:txBody>
          <a:bodyPr anchorCtr="0" anchor="t" bIns="0" lIns="0" spcFirstLastPara="1" rIns="0" wrap="square" tIns="0">
            <a:noAutofit/>
          </a:bodyPr>
          <a:lstStyle/>
          <a:p>
            <a:pPr indent="0" lvl="0" marL="0" marR="0" rtl="0" algn="l">
              <a:lnSpc>
                <a:spcPct val="124193"/>
              </a:lnSpc>
              <a:spcBef>
                <a:spcPts val="0"/>
              </a:spcBef>
              <a:spcAft>
                <a:spcPts val="0"/>
              </a:spcAft>
              <a:buClr>
                <a:srgbClr val="091C53"/>
              </a:buClr>
              <a:buSzPts val="3288"/>
              <a:buFont typeface="Instrument Sans"/>
              <a:buNone/>
            </a:pPr>
            <a:r>
              <a:rPr b="0" i="0" lang="en-US" sz="3287" u="none" cap="none" strike="noStrike">
                <a:solidFill>
                  <a:srgbClr val="091C53"/>
                </a:solidFill>
                <a:latin typeface="Instrument Sans"/>
                <a:ea typeface="Instrument Sans"/>
                <a:cs typeface="Instrument Sans"/>
                <a:sym typeface="Instrument Sans"/>
              </a:rPr>
              <a:t>Meet Our </a:t>
            </a:r>
            <a:r>
              <a:rPr lang="en-US" sz="3287">
                <a:solidFill>
                  <a:srgbClr val="091C53"/>
                </a:solidFill>
                <a:latin typeface="Instrument Sans"/>
                <a:ea typeface="Instrument Sans"/>
                <a:cs typeface="Instrument Sans"/>
                <a:sym typeface="Instrument Sans"/>
              </a:rPr>
              <a:t>Sponsors</a:t>
            </a:r>
            <a:endParaRPr b="0" i="0" sz="3287" u="none" cap="none" strike="noStrike"/>
          </a:p>
        </p:txBody>
      </p:sp>
      <p:sp>
        <p:nvSpPr>
          <p:cNvPr id="252" name="Google Shape;252;p33"/>
          <p:cNvSpPr/>
          <p:nvPr/>
        </p:nvSpPr>
        <p:spPr>
          <a:xfrm>
            <a:off x="2614525" y="6257933"/>
            <a:ext cx="2152500" cy="274200"/>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091C53"/>
              </a:buClr>
              <a:buSzPts val="1644"/>
              <a:buFont typeface="Instrument Sans"/>
              <a:buNone/>
            </a:pPr>
            <a:r>
              <a:rPr lang="en-US" sz="1643">
                <a:solidFill>
                  <a:srgbClr val="091C53"/>
                </a:solidFill>
                <a:latin typeface="Instrument Sans"/>
                <a:ea typeface="Instrument Sans"/>
                <a:cs typeface="Instrument Sans"/>
                <a:sym typeface="Instrument Sans"/>
              </a:rPr>
              <a:t>Justin Cervero</a:t>
            </a:r>
            <a:r>
              <a:rPr b="0" i="0" lang="en-US" sz="1643" u="none" cap="none" strike="noStrike">
                <a:solidFill>
                  <a:srgbClr val="091C53"/>
                </a:solidFill>
                <a:latin typeface="Instrument Sans"/>
                <a:ea typeface="Instrument Sans"/>
                <a:cs typeface="Instrument Sans"/>
                <a:sym typeface="Instrument Sans"/>
              </a:rPr>
              <a:t> </a:t>
            </a:r>
            <a:endParaRPr b="0" i="0" sz="1643" u="none" cap="none" strike="noStrike"/>
          </a:p>
        </p:txBody>
      </p:sp>
      <p:sp>
        <p:nvSpPr>
          <p:cNvPr id="253" name="Google Shape;253;p33"/>
          <p:cNvSpPr/>
          <p:nvPr/>
        </p:nvSpPr>
        <p:spPr>
          <a:xfrm>
            <a:off x="1867075" y="6606250"/>
            <a:ext cx="3647400" cy="280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E3063"/>
              </a:buClr>
              <a:buSzPts val="1273"/>
              <a:buFont typeface="Instrument Sans"/>
              <a:buNone/>
            </a:pPr>
            <a:r>
              <a:rPr b="0" i="0" lang="en-US" sz="1272" u="none" cap="none" strike="noStrike">
                <a:solidFill>
                  <a:srgbClr val="1E3063"/>
                </a:solidFill>
                <a:latin typeface="Instrument Sans"/>
                <a:ea typeface="Instrument Sans"/>
                <a:cs typeface="Instrument Sans"/>
                <a:sym typeface="Instrument Sans"/>
              </a:rPr>
              <a:t>Director of IT </a:t>
            </a:r>
            <a:r>
              <a:rPr lang="en-US" sz="1272">
                <a:solidFill>
                  <a:srgbClr val="1E3063"/>
                </a:solidFill>
                <a:latin typeface="Instrument Sans"/>
                <a:ea typeface="Instrument Sans"/>
                <a:cs typeface="Instrument Sans"/>
                <a:sym typeface="Instrument Sans"/>
              </a:rPr>
              <a:t>Systems &amp; Research Computing</a:t>
            </a:r>
            <a:endParaRPr b="0" i="0" sz="1272" u="none" cap="none" strike="noStrike"/>
          </a:p>
        </p:txBody>
      </p:sp>
      <p:sp>
        <p:nvSpPr>
          <p:cNvPr id="254" name="Google Shape;254;p33"/>
          <p:cNvSpPr/>
          <p:nvPr/>
        </p:nvSpPr>
        <p:spPr>
          <a:xfrm>
            <a:off x="9935605" y="6177358"/>
            <a:ext cx="2152500" cy="274200"/>
          </a:xfrm>
          <a:prstGeom prst="rect">
            <a:avLst/>
          </a:prstGeom>
          <a:noFill/>
          <a:ln>
            <a:noFill/>
          </a:ln>
        </p:spPr>
        <p:txBody>
          <a:bodyPr anchorCtr="0" anchor="t" bIns="0" lIns="0" spcFirstLastPara="1" rIns="0" wrap="square" tIns="0">
            <a:noAutofit/>
          </a:bodyPr>
          <a:lstStyle/>
          <a:p>
            <a:pPr indent="0" lvl="0" marL="0" marR="0" rtl="0" algn="l">
              <a:lnSpc>
                <a:spcPct val="122580"/>
              </a:lnSpc>
              <a:spcBef>
                <a:spcPts val="0"/>
              </a:spcBef>
              <a:spcAft>
                <a:spcPts val="0"/>
              </a:spcAft>
              <a:buClr>
                <a:srgbClr val="091C53"/>
              </a:buClr>
              <a:buSzPts val="1644"/>
              <a:buFont typeface="Instrument Sans"/>
              <a:buNone/>
            </a:pPr>
            <a:r>
              <a:rPr lang="en-US" sz="1643">
                <a:solidFill>
                  <a:srgbClr val="091C53"/>
                </a:solidFill>
                <a:latin typeface="Instrument Sans"/>
                <a:ea typeface="Instrument Sans"/>
                <a:cs typeface="Instrument Sans"/>
                <a:sym typeface="Instrument Sans"/>
              </a:rPr>
              <a:t>Choya</a:t>
            </a:r>
            <a:r>
              <a:rPr b="0" i="0" lang="en-US" sz="1643" u="none" cap="none" strike="noStrike">
                <a:solidFill>
                  <a:srgbClr val="091C53"/>
                </a:solidFill>
                <a:latin typeface="Instrument Sans"/>
                <a:ea typeface="Instrument Sans"/>
                <a:cs typeface="Instrument Sans"/>
                <a:sym typeface="Instrument Sans"/>
              </a:rPr>
              <a:t> Durham</a:t>
            </a:r>
            <a:endParaRPr b="0" i="0" sz="1643" u="none" cap="none" strike="noStrike"/>
          </a:p>
        </p:txBody>
      </p:sp>
      <p:sp>
        <p:nvSpPr>
          <p:cNvPr id="255" name="Google Shape;255;p33"/>
          <p:cNvSpPr/>
          <p:nvPr/>
        </p:nvSpPr>
        <p:spPr>
          <a:xfrm>
            <a:off x="9985703" y="6532125"/>
            <a:ext cx="2052300" cy="280800"/>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1E3063"/>
              </a:buClr>
              <a:buSzPts val="1273"/>
              <a:buFont typeface="Instrument Sans"/>
              <a:buNone/>
            </a:pPr>
            <a:r>
              <a:rPr lang="en-US" sz="1272">
                <a:solidFill>
                  <a:srgbClr val="1E3063"/>
                </a:solidFill>
                <a:latin typeface="Instrument Sans"/>
                <a:ea typeface="Instrument Sans"/>
                <a:cs typeface="Instrument Sans"/>
                <a:sym typeface="Instrument Sans"/>
              </a:rPr>
              <a:t>ITS Infrastructure </a:t>
            </a:r>
            <a:r>
              <a:rPr b="0" i="0" lang="en-US" sz="1272" u="none" cap="none" strike="noStrike">
                <a:solidFill>
                  <a:srgbClr val="1E3063"/>
                </a:solidFill>
                <a:latin typeface="Instrument Sans"/>
                <a:ea typeface="Instrument Sans"/>
                <a:cs typeface="Instrument Sans"/>
                <a:sym typeface="Instrument Sans"/>
              </a:rPr>
              <a:t> Manager</a:t>
            </a:r>
            <a:endParaRPr b="0" i="0" sz="1272" u="none" cap="none" strike="noStrike"/>
          </a:p>
        </p:txBody>
      </p:sp>
      <p:sp>
        <p:nvSpPr>
          <p:cNvPr id="256" name="Google Shape;256;p33"/>
          <p:cNvSpPr/>
          <p:nvPr/>
        </p:nvSpPr>
        <p:spPr>
          <a:xfrm>
            <a:off x="212400" y="7122292"/>
            <a:ext cx="14205600" cy="561300"/>
          </a:xfrm>
          <a:prstGeom prst="rect">
            <a:avLst/>
          </a:prstGeom>
          <a:noFill/>
          <a:ln>
            <a:noFill/>
          </a:ln>
        </p:spPr>
        <p:txBody>
          <a:bodyPr anchorCtr="0" anchor="t" bIns="0" lIns="0" spcFirstLastPara="1" rIns="0" wrap="square" tIns="0">
            <a:noAutofit/>
          </a:bodyPr>
          <a:lstStyle/>
          <a:p>
            <a:pPr indent="0" lvl="0" marL="0" marR="0" rtl="0" algn="ctr">
              <a:lnSpc>
                <a:spcPct val="162500"/>
              </a:lnSpc>
              <a:spcBef>
                <a:spcPts val="0"/>
              </a:spcBef>
              <a:spcAft>
                <a:spcPts val="0"/>
              </a:spcAft>
              <a:buClr>
                <a:srgbClr val="1E3063"/>
              </a:buClr>
              <a:buSzPts val="1273"/>
              <a:buFont typeface="Instrument Sans"/>
              <a:buNone/>
            </a:pPr>
            <a:r>
              <a:rPr b="0" i="0" lang="en-US" sz="1272" u="none" cap="none" strike="noStrike">
                <a:solidFill>
                  <a:srgbClr val="1E3063"/>
                </a:solidFill>
                <a:latin typeface="Instrument Sans"/>
                <a:ea typeface="Instrument Sans"/>
                <a:cs typeface="Instrument Sans"/>
                <a:sym typeface="Instrument Sans"/>
              </a:rPr>
              <a:t>Our project </a:t>
            </a:r>
            <a:r>
              <a:rPr lang="en-US" sz="1272">
                <a:solidFill>
                  <a:srgbClr val="1E3063"/>
                </a:solidFill>
                <a:latin typeface="Instrument Sans"/>
                <a:ea typeface="Instrument Sans"/>
                <a:cs typeface="Instrument Sans"/>
                <a:sym typeface="Instrument Sans"/>
              </a:rPr>
              <a:t>sponsors</a:t>
            </a:r>
            <a:r>
              <a:rPr b="0" i="0" lang="en-US" sz="1272" u="none" cap="none" strike="noStrike">
                <a:solidFill>
                  <a:srgbClr val="1E3063"/>
                </a:solidFill>
                <a:latin typeface="Instrument Sans"/>
                <a:ea typeface="Instrument Sans"/>
                <a:cs typeface="Instrument Sans"/>
                <a:sym typeface="Instrument Sans"/>
              </a:rPr>
              <a:t> provide strategic guidance and resources to ensure successful implementation of the ATSD Ticket Automation system. They champion innovation in IT service delivery and support our team's efforts to enhance operational efficiency across the university.</a:t>
            </a:r>
            <a:endParaRPr b="0" i="0" sz="1272" u="none" cap="none" strike="noStrike"/>
          </a:p>
        </p:txBody>
      </p:sp>
      <p:pic>
        <p:nvPicPr>
          <p:cNvPr id="257" name="Google Shape;257;p33"/>
          <p:cNvPicPr preferRelativeResize="0"/>
          <p:nvPr/>
        </p:nvPicPr>
        <p:blipFill>
          <a:blip r:embed="rId3">
            <a:alphaModFix/>
          </a:blip>
          <a:stretch>
            <a:fillRect/>
          </a:stretch>
        </p:blipFill>
        <p:spPr>
          <a:xfrm>
            <a:off x="1278350" y="1239188"/>
            <a:ext cx="4824850" cy="4824850"/>
          </a:xfrm>
          <a:prstGeom prst="rect">
            <a:avLst/>
          </a:prstGeom>
          <a:noFill/>
          <a:ln>
            <a:noFill/>
          </a:ln>
        </p:spPr>
      </p:pic>
      <p:pic>
        <p:nvPicPr>
          <p:cNvPr id="258" name="Google Shape;258;p33"/>
          <p:cNvPicPr preferRelativeResize="0"/>
          <p:nvPr/>
        </p:nvPicPr>
        <p:blipFill rotWithShape="1">
          <a:blip r:embed="rId4">
            <a:alphaModFix/>
          </a:blip>
          <a:srcRect b="0" l="0" r="0" t="29203"/>
          <a:stretch/>
        </p:blipFill>
        <p:spPr>
          <a:xfrm>
            <a:off x="8599425" y="1251637"/>
            <a:ext cx="4824850" cy="4799976"/>
          </a:xfrm>
          <a:prstGeom prst="rect">
            <a:avLst/>
          </a:prstGeom>
          <a:noFill/>
          <a:ln>
            <a:noFill/>
          </a:ln>
        </p:spPr>
      </p:pic>
      <p:sp>
        <p:nvSpPr>
          <p:cNvPr id="259" name="Google Shape;259;p33"/>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4"/>
          <p:cNvSpPr/>
          <p:nvPr/>
        </p:nvSpPr>
        <p:spPr>
          <a:xfrm>
            <a:off x="790932" y="621387"/>
            <a:ext cx="4519732" cy="564952"/>
          </a:xfrm>
          <a:prstGeom prst="rect">
            <a:avLst/>
          </a:prstGeom>
          <a:noFill/>
          <a:ln>
            <a:noFill/>
          </a:ln>
        </p:spPr>
        <p:txBody>
          <a:bodyPr anchorCtr="0" anchor="t" bIns="0" lIns="0" spcFirstLastPara="1" rIns="0" wrap="square" tIns="0">
            <a:noAutofit/>
          </a:bodyPr>
          <a:lstStyle/>
          <a:p>
            <a:pPr indent="0" lvl="0" marL="0" marR="0" rtl="0" algn="l">
              <a:lnSpc>
                <a:spcPct val="123943"/>
              </a:lnSpc>
              <a:spcBef>
                <a:spcPts val="0"/>
              </a:spcBef>
              <a:spcAft>
                <a:spcPts val="0"/>
              </a:spcAft>
              <a:buClr>
                <a:srgbClr val="091C53"/>
              </a:buClr>
              <a:buSzPts val="3550"/>
              <a:buFont typeface="Instrument Sans"/>
              <a:buNone/>
            </a:pPr>
            <a:r>
              <a:rPr b="0" i="0" lang="en-US" sz="3550" u="none" cap="none" strike="noStrike">
                <a:solidFill>
                  <a:srgbClr val="091C53"/>
                </a:solidFill>
                <a:latin typeface="Instrument Sans"/>
                <a:ea typeface="Instrument Sans"/>
                <a:cs typeface="Instrument Sans"/>
                <a:sym typeface="Instrument Sans"/>
              </a:rPr>
              <a:t>Business Strategy</a:t>
            </a:r>
            <a:endParaRPr b="0" i="0" sz="3550" u="none" cap="none" strike="noStrike"/>
          </a:p>
        </p:txBody>
      </p:sp>
      <p:sp>
        <p:nvSpPr>
          <p:cNvPr id="266" name="Google Shape;266;p34"/>
          <p:cNvSpPr/>
          <p:nvPr/>
        </p:nvSpPr>
        <p:spPr>
          <a:xfrm>
            <a:off x="790932" y="1638181"/>
            <a:ext cx="2259806" cy="28241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91C53"/>
              </a:buClr>
              <a:buSzPts val="1750"/>
              <a:buFont typeface="Instrument Sans"/>
              <a:buNone/>
            </a:pPr>
            <a:r>
              <a:rPr b="0" i="0" lang="en-US" sz="1750" u="none" cap="none" strike="noStrike">
                <a:solidFill>
                  <a:srgbClr val="091C53"/>
                </a:solidFill>
                <a:latin typeface="Instrument Sans"/>
                <a:ea typeface="Instrument Sans"/>
                <a:cs typeface="Instrument Sans"/>
                <a:sym typeface="Instrument Sans"/>
              </a:rPr>
              <a:t>Value to ATSD</a:t>
            </a:r>
            <a:endParaRPr b="0" i="0" sz="1750" u="none" cap="none" strike="noStrike"/>
          </a:p>
        </p:txBody>
      </p:sp>
      <p:sp>
        <p:nvSpPr>
          <p:cNvPr id="267" name="Google Shape;267;p34"/>
          <p:cNvSpPr/>
          <p:nvPr/>
        </p:nvSpPr>
        <p:spPr>
          <a:xfrm>
            <a:off x="790932" y="2101334"/>
            <a:ext cx="6978134" cy="28908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u="none" cap="none" strike="noStrike">
                <a:solidFill>
                  <a:srgbClr val="1E3063"/>
                </a:solidFill>
                <a:latin typeface="Instrument Sans"/>
                <a:ea typeface="Instrument Sans"/>
                <a:cs typeface="Instrument Sans"/>
                <a:sym typeface="Instrument Sans"/>
              </a:rPr>
              <a:t>Increased IT service efficiency</a:t>
            </a:r>
            <a:endParaRPr b="0" i="0" u="none" cap="none" strike="noStrike"/>
          </a:p>
        </p:txBody>
      </p:sp>
      <p:sp>
        <p:nvSpPr>
          <p:cNvPr id="268" name="Google Shape;268;p34"/>
          <p:cNvSpPr/>
          <p:nvPr/>
        </p:nvSpPr>
        <p:spPr>
          <a:xfrm>
            <a:off x="790932" y="2453640"/>
            <a:ext cx="6978134" cy="28908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sz="1400" u="none" cap="none" strike="noStrike">
                <a:solidFill>
                  <a:srgbClr val="1E3063"/>
                </a:solidFill>
                <a:latin typeface="Instrument Sans"/>
                <a:ea typeface="Instrument Sans"/>
                <a:cs typeface="Instrument Sans"/>
                <a:sym typeface="Instrument Sans"/>
              </a:rPr>
              <a:t>Reduced operator workload</a:t>
            </a:r>
            <a:endParaRPr b="0" i="0" sz="1400" u="none" cap="none" strike="noStrike"/>
          </a:p>
        </p:txBody>
      </p:sp>
      <p:sp>
        <p:nvSpPr>
          <p:cNvPr id="269" name="Google Shape;269;p34"/>
          <p:cNvSpPr/>
          <p:nvPr/>
        </p:nvSpPr>
        <p:spPr>
          <a:xfrm>
            <a:off x="790932" y="2805946"/>
            <a:ext cx="6978134" cy="28908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sz="1400" u="none" cap="none" strike="noStrike">
                <a:solidFill>
                  <a:srgbClr val="1E3063"/>
                </a:solidFill>
                <a:latin typeface="Instrument Sans"/>
                <a:ea typeface="Instrument Sans"/>
                <a:cs typeface="Instrument Sans"/>
                <a:sym typeface="Instrument Sans"/>
              </a:rPr>
              <a:t>Faster turnaround times</a:t>
            </a:r>
            <a:endParaRPr b="0" i="0" sz="1400" u="none" cap="none" strike="noStrike"/>
          </a:p>
        </p:txBody>
      </p:sp>
      <p:sp>
        <p:nvSpPr>
          <p:cNvPr id="270" name="Google Shape;270;p34"/>
          <p:cNvSpPr/>
          <p:nvPr/>
        </p:nvSpPr>
        <p:spPr>
          <a:xfrm>
            <a:off x="790932" y="3158252"/>
            <a:ext cx="6978134" cy="28908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sz="1400" u="none" cap="none" strike="noStrike">
                <a:solidFill>
                  <a:srgbClr val="1E3063"/>
                </a:solidFill>
                <a:latin typeface="Instrument Sans"/>
                <a:ea typeface="Instrument Sans"/>
                <a:cs typeface="Instrument Sans"/>
                <a:sym typeface="Instrument Sans"/>
              </a:rPr>
              <a:t>Improved user satisfaction</a:t>
            </a:r>
            <a:endParaRPr b="0" i="0" sz="1400" u="none" cap="none" strike="noStrike"/>
          </a:p>
        </p:txBody>
      </p:sp>
      <p:sp>
        <p:nvSpPr>
          <p:cNvPr id="271" name="Google Shape;271;p34"/>
          <p:cNvSpPr/>
          <p:nvPr/>
        </p:nvSpPr>
        <p:spPr>
          <a:xfrm>
            <a:off x="790932" y="3510558"/>
            <a:ext cx="6978134" cy="289084"/>
          </a:xfrm>
          <a:prstGeom prst="rect">
            <a:avLst/>
          </a:prstGeom>
          <a:noFill/>
          <a:ln>
            <a:noFill/>
          </a:ln>
        </p:spPr>
        <p:txBody>
          <a:bodyPr anchorCtr="0" anchor="t" bIns="0" lIns="0" spcFirstLastPara="1" rIns="0" wrap="square" tIns="0">
            <a:noAutofit/>
          </a:bodyPr>
          <a:lstStyle/>
          <a:p>
            <a:pPr indent="-342900" lvl="0" marL="342900" marR="0" rtl="0" algn="l">
              <a:lnSpc>
                <a:spcPct val="160714"/>
              </a:lnSpc>
              <a:spcBef>
                <a:spcPts val="0"/>
              </a:spcBef>
              <a:spcAft>
                <a:spcPts val="0"/>
              </a:spcAft>
              <a:buClr>
                <a:srgbClr val="1E3063"/>
              </a:buClr>
              <a:buSzPts val="1400"/>
              <a:buFont typeface="Instrument Sans"/>
              <a:buChar char="•"/>
            </a:pPr>
            <a:r>
              <a:rPr b="0" i="0" lang="en-US" sz="1400" u="none" cap="none" strike="noStrike">
                <a:solidFill>
                  <a:srgbClr val="1E3063"/>
                </a:solidFill>
                <a:latin typeface="Instrument Sans"/>
                <a:ea typeface="Instrument Sans"/>
                <a:cs typeface="Instrument Sans"/>
                <a:sym typeface="Instrument Sans"/>
              </a:rPr>
              <a:t>Enhanced accountability &amp; audit trail</a:t>
            </a:r>
            <a:endParaRPr b="0" i="0" sz="1400" u="none" cap="none" strike="noStrike"/>
          </a:p>
        </p:txBody>
      </p:sp>
      <p:sp>
        <p:nvSpPr>
          <p:cNvPr id="272" name="Google Shape;272;p34"/>
          <p:cNvSpPr/>
          <p:nvPr/>
        </p:nvSpPr>
        <p:spPr>
          <a:xfrm>
            <a:off x="790932" y="3980378"/>
            <a:ext cx="3026807" cy="28241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91C53"/>
              </a:buClr>
              <a:buSzPts val="1750"/>
              <a:buFont typeface="Instrument Sans"/>
              <a:buNone/>
            </a:pPr>
            <a:r>
              <a:rPr b="0" i="0" lang="en-US" sz="1750" u="none" cap="none" strike="noStrike">
                <a:solidFill>
                  <a:srgbClr val="091C53"/>
                </a:solidFill>
                <a:latin typeface="Instrument Sans"/>
                <a:ea typeface="Instrument Sans"/>
                <a:cs typeface="Instrument Sans"/>
                <a:sym typeface="Instrument Sans"/>
              </a:rPr>
              <a:t>Competitive/Strategic Value</a:t>
            </a:r>
            <a:endParaRPr b="0" i="0" sz="1750" u="none" cap="none" strike="noStrike"/>
          </a:p>
        </p:txBody>
      </p:sp>
      <p:sp>
        <p:nvSpPr>
          <p:cNvPr id="273" name="Google Shape;273;p34"/>
          <p:cNvSpPr/>
          <p:nvPr/>
        </p:nvSpPr>
        <p:spPr>
          <a:xfrm>
            <a:off x="790932" y="4443532"/>
            <a:ext cx="6978134" cy="289084"/>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E3063"/>
              </a:buClr>
              <a:buSzPts val="1400"/>
              <a:buFont typeface="Instrument Sans"/>
              <a:buNone/>
            </a:pPr>
            <a:r>
              <a:rPr b="0" i="0" lang="en-US" sz="1400" u="none" cap="none" strike="noStrike">
                <a:solidFill>
                  <a:srgbClr val="1E3063"/>
                </a:solidFill>
                <a:latin typeface="Instrument Sans"/>
                <a:ea typeface="Instrument Sans"/>
                <a:cs typeface="Instrument Sans"/>
                <a:sym typeface="Instrument Sans"/>
              </a:rPr>
              <a:t>Modernizes university IT infrastructure vs. outdated manual processes</a:t>
            </a:r>
            <a:endParaRPr b="0" i="0" sz="1400" u="none" cap="none" strike="noStrike"/>
          </a:p>
        </p:txBody>
      </p:sp>
      <p:sp>
        <p:nvSpPr>
          <p:cNvPr id="274" name="Google Shape;274;p34"/>
          <p:cNvSpPr/>
          <p:nvPr/>
        </p:nvSpPr>
        <p:spPr>
          <a:xfrm>
            <a:off x="790932" y="4913352"/>
            <a:ext cx="2259806" cy="282416"/>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091C53"/>
              </a:buClr>
              <a:buSzPts val="1750"/>
              <a:buFont typeface="Instrument Sans"/>
              <a:buNone/>
            </a:pPr>
            <a:r>
              <a:rPr b="0" i="0" lang="en-US" sz="1750" u="none" cap="none" strike="noStrike">
                <a:solidFill>
                  <a:srgbClr val="091C53"/>
                </a:solidFill>
                <a:latin typeface="Instrument Sans"/>
                <a:ea typeface="Instrument Sans"/>
                <a:cs typeface="Instrument Sans"/>
                <a:sym typeface="Instrument Sans"/>
              </a:rPr>
              <a:t>Risk Awareness</a:t>
            </a:r>
            <a:endParaRPr b="0" i="0" sz="1750" u="none" cap="none" strike="noStrike"/>
          </a:p>
        </p:txBody>
      </p:sp>
      <p:sp>
        <p:nvSpPr>
          <p:cNvPr id="275" name="Google Shape;275;p34"/>
          <p:cNvSpPr/>
          <p:nvPr/>
        </p:nvSpPr>
        <p:spPr>
          <a:xfrm>
            <a:off x="790932" y="5376505"/>
            <a:ext cx="6978134" cy="57816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1E3063"/>
              </a:buClr>
              <a:buSzPts val="1400"/>
              <a:buFont typeface="Instrument Sans"/>
              <a:buNone/>
            </a:pPr>
            <a:r>
              <a:rPr b="0" i="0" lang="en-US" sz="1400" u="none" cap="none" strike="noStrike">
                <a:solidFill>
                  <a:srgbClr val="1E3063"/>
                </a:solidFill>
                <a:latin typeface="Instrument Sans"/>
                <a:ea typeface="Instrument Sans"/>
                <a:cs typeface="Instrument Sans"/>
                <a:sym typeface="Instrument Sans"/>
              </a:rPr>
              <a:t>Competition from universities with advanced IT, seasonal fluctuations, third-party dependencies</a:t>
            </a:r>
            <a:endParaRPr b="0" i="0" sz="1400" u="none" cap="none" strike="noStrike"/>
          </a:p>
        </p:txBody>
      </p:sp>
      <p:pic>
        <p:nvPicPr>
          <p:cNvPr descr="preencoded.png" id="276" name="Google Shape;276;p34"/>
          <p:cNvPicPr preferRelativeResize="0"/>
          <p:nvPr/>
        </p:nvPicPr>
        <p:blipFill rotWithShape="1">
          <a:blip r:embed="rId3">
            <a:alphaModFix/>
          </a:blip>
          <a:srcRect b="0" l="0" r="0" t="0"/>
          <a:stretch/>
        </p:blipFill>
        <p:spPr>
          <a:xfrm>
            <a:off x="8217694" y="1660803"/>
            <a:ext cx="4503420" cy="4503420"/>
          </a:xfrm>
          <a:prstGeom prst="rect">
            <a:avLst/>
          </a:prstGeom>
          <a:noFill/>
          <a:ln>
            <a:noFill/>
          </a:ln>
        </p:spPr>
      </p:pic>
      <p:sp>
        <p:nvSpPr>
          <p:cNvPr id="277" name="Google Shape;277;p34"/>
          <p:cNvSpPr/>
          <p:nvPr/>
        </p:nvSpPr>
        <p:spPr>
          <a:xfrm>
            <a:off x="8217694" y="6367582"/>
            <a:ext cx="5629275" cy="1057037"/>
          </a:xfrm>
          <a:prstGeom prst="roundRect">
            <a:avLst>
              <a:gd fmla="val 15393" name="adj"/>
            </a:avLst>
          </a:prstGeom>
          <a:solidFill>
            <a:srgbClr val="B5DA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78" name="Google Shape;278;p34"/>
          <p:cNvPicPr preferRelativeResize="0"/>
          <p:nvPr/>
        </p:nvPicPr>
        <p:blipFill rotWithShape="1">
          <a:blip r:embed="rId4">
            <a:alphaModFix/>
          </a:blip>
          <a:srcRect b="0" l="0" r="0" t="0"/>
          <a:stretch/>
        </p:blipFill>
        <p:spPr>
          <a:xfrm>
            <a:off x="8398431" y="6640949"/>
            <a:ext cx="225981" cy="180737"/>
          </a:xfrm>
          <a:prstGeom prst="rect">
            <a:avLst/>
          </a:prstGeom>
          <a:noFill/>
          <a:ln>
            <a:noFill/>
          </a:ln>
        </p:spPr>
      </p:pic>
      <p:sp>
        <p:nvSpPr>
          <p:cNvPr id="279" name="Google Shape;279;p34"/>
          <p:cNvSpPr/>
          <p:nvPr/>
        </p:nvSpPr>
        <p:spPr>
          <a:xfrm>
            <a:off x="8805148" y="6593443"/>
            <a:ext cx="4861084" cy="57816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000000"/>
              </a:buClr>
              <a:buSzPts val="1400"/>
              <a:buFont typeface="Instrument Sans"/>
              <a:buNone/>
            </a:pPr>
            <a:r>
              <a:rPr b="1" i="0" lang="en-US" sz="1400" u="none" cap="none" strike="noStrike">
                <a:solidFill>
                  <a:srgbClr val="000000"/>
                </a:solidFill>
                <a:latin typeface="Instrument Sans"/>
                <a:ea typeface="Instrument Sans"/>
                <a:cs typeface="Instrument Sans"/>
                <a:sym typeface="Instrument Sans"/>
              </a:rPr>
              <a:t>Enhanced Support:</a:t>
            </a:r>
            <a:r>
              <a:rPr b="0" i="0" lang="en-US" sz="1400" u="none" cap="none" strike="noStrike">
                <a:solidFill>
                  <a:srgbClr val="000000"/>
                </a:solidFill>
                <a:latin typeface="Instrument Sans"/>
                <a:ea typeface="Instrument Sans"/>
                <a:cs typeface="Instrument Sans"/>
                <a:sym typeface="Instrument Sans"/>
              </a:rPr>
              <a:t> Better service for students, faculty, staff while strengthening IT reputation</a:t>
            </a:r>
            <a:endParaRPr b="0" i="0" sz="1400" u="none" cap="none" strike="noStrike"/>
          </a:p>
        </p:txBody>
      </p:sp>
      <p:sp>
        <p:nvSpPr>
          <p:cNvPr id="280" name="Google Shape;280;p34"/>
          <p:cNvSpPr txBox="1"/>
          <p:nvPr>
            <p:ph idx="12" type="sldNum"/>
          </p:nvPr>
        </p:nvSpPr>
        <p:spPr>
          <a:xfrm>
            <a:off x="13690854" y="7599761"/>
            <a:ext cx="877800" cy="630000"/>
          </a:xfrm>
          <a:prstGeom prst="rect">
            <a:avLst/>
          </a:prstGeom>
        </p:spPr>
        <p:txBody>
          <a:bodyPr anchorCtr="0" anchor="t" bIns="134100" lIns="134100" spcFirstLastPara="1" rIns="134100" wrap="square" tIns="1341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